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6">
  <p:sldMasterIdLst>
    <p:sldMasterId id="2147483648" r:id="rId1"/>
  </p:sldMasterIdLst>
  <p:notesMasterIdLst>
    <p:notesMasterId r:id="rId52"/>
  </p:notesMasterIdLst>
  <p:sldIdLst>
    <p:sldId id="256" r:id="rId2"/>
    <p:sldId id="381" r:id="rId3"/>
    <p:sldId id="322" r:id="rId4"/>
    <p:sldId id="345" r:id="rId5"/>
    <p:sldId id="347" r:id="rId6"/>
    <p:sldId id="328" r:id="rId7"/>
    <p:sldId id="325" r:id="rId8"/>
    <p:sldId id="326" r:id="rId9"/>
    <p:sldId id="329" r:id="rId10"/>
    <p:sldId id="330" r:id="rId11"/>
    <p:sldId id="339" r:id="rId12"/>
    <p:sldId id="340" r:id="rId13"/>
    <p:sldId id="348" r:id="rId14"/>
    <p:sldId id="358" r:id="rId15"/>
    <p:sldId id="342" r:id="rId16"/>
    <p:sldId id="396" r:id="rId17"/>
    <p:sldId id="397" r:id="rId18"/>
    <p:sldId id="398" r:id="rId19"/>
    <p:sldId id="399" r:id="rId20"/>
    <p:sldId id="387" r:id="rId21"/>
    <p:sldId id="388" r:id="rId22"/>
    <p:sldId id="389" r:id="rId23"/>
    <p:sldId id="390" r:id="rId24"/>
    <p:sldId id="392" r:id="rId25"/>
    <p:sldId id="393" r:id="rId26"/>
    <p:sldId id="394" r:id="rId27"/>
    <p:sldId id="395" r:id="rId28"/>
    <p:sldId id="354" r:id="rId29"/>
    <p:sldId id="353" r:id="rId30"/>
    <p:sldId id="385" r:id="rId31"/>
    <p:sldId id="386" r:id="rId32"/>
    <p:sldId id="355" r:id="rId33"/>
    <p:sldId id="384" r:id="rId34"/>
    <p:sldId id="357" r:id="rId35"/>
    <p:sldId id="382" r:id="rId36"/>
    <p:sldId id="344" r:id="rId37"/>
    <p:sldId id="333" r:id="rId38"/>
    <p:sldId id="362" r:id="rId39"/>
    <p:sldId id="363" r:id="rId40"/>
    <p:sldId id="364" r:id="rId41"/>
    <p:sldId id="365" r:id="rId42"/>
    <p:sldId id="373" r:id="rId43"/>
    <p:sldId id="374" r:id="rId44"/>
    <p:sldId id="380" r:id="rId45"/>
    <p:sldId id="377" r:id="rId46"/>
    <p:sldId id="378" r:id="rId47"/>
    <p:sldId id="366" r:id="rId48"/>
    <p:sldId id="379" r:id="rId49"/>
    <p:sldId id="372" r:id="rId50"/>
    <p:sldId id="266" r:id="rId51"/>
  </p:sldIdLst>
  <p:sldSz cx="12192000" cy="6858000"/>
  <p:notesSz cx="6858000" cy="9144000"/>
  <p:defaultTextStyle>
    <a:defPPr>
      <a:defRPr lang="pt-P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16" userDrawn="1">
          <p15:clr>
            <a:srgbClr val="A4A3A4"/>
          </p15:clr>
        </p15:guide>
        <p15:guide id="2" pos="20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3D3C"/>
    <a:srgbClr val="104862"/>
    <a:srgbClr val="44CBCE"/>
    <a:srgbClr val="F353A3"/>
    <a:srgbClr val="63A433"/>
    <a:srgbClr val="61CB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Estilo Claro 2 - Destaqu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Objects="1" showGuides="1">
      <p:cViewPr varScale="1">
        <p:scale>
          <a:sx n="105" d="100"/>
          <a:sy n="105" d="100"/>
        </p:scale>
        <p:origin x="756" y="96"/>
      </p:cViewPr>
      <p:guideLst>
        <p:guide orient="horz" pos="2016"/>
        <p:guide pos="204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037AF2-BB12-4796-BE15-5049008C3D27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BC0D60-D29C-4849-B6B2-59AA4BCC48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7319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71205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b="1" u="sng" dirty="0"/>
              <a:t>Projeto 1 (Troço 1)  </a:t>
            </a:r>
            <a:r>
              <a:rPr lang="pt-PT" dirty="0"/>
              <a:t>- Trata-se de um projeto autónomo, que desde 2015, se encontra por concretizar, da responsabilidade da CML e que esteve entregue à EMEL para a sua concretização. </a:t>
            </a:r>
            <a:r>
              <a:rPr lang="pt-PT" b="1" u="sng" dirty="0"/>
              <a:t>Não incluído na análise do presente EIA</a:t>
            </a:r>
            <a:r>
              <a:rPr lang="pt-PT" dirty="0"/>
              <a:t>.</a:t>
            </a:r>
          </a:p>
          <a:p>
            <a:r>
              <a:rPr lang="pt-PT" sz="1200" b="1" u="none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Projeto 2 (Troço 2) </a:t>
            </a:r>
            <a:r>
              <a:rPr lang="pt-PT" sz="12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-  inclui na requalificação, o prolongamento da linha do elétrico na futura Nova Praça de Santa Apolónia, em forma de grande rotunda e com intervenção de arte urbana no seu centro, compreendendo todas as infraestruturas, paragens e terminais a ela associados. </a:t>
            </a:r>
            <a:r>
              <a:rPr lang="pt-PT" sz="1200" b="1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Não incluído na análise do presente EIA</a:t>
            </a:r>
            <a:r>
              <a:rPr lang="pt-PT" sz="12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5982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  <a:p>
            <a:endParaRPr lang="pt-PT" dirty="0"/>
          </a:p>
          <a:p>
            <a:endParaRPr lang="pt-PT" dirty="0"/>
          </a:p>
          <a:p>
            <a:endParaRPr lang="pt-PT" dirty="0"/>
          </a:p>
          <a:p>
            <a:r>
              <a:rPr lang="pt-PT" dirty="0"/>
              <a:t>Construção prevista de zonas residenciais, de usos terciários e dinâmica turística expetável (previstas em PU e PP e outras figuras de planeamento).</a:t>
            </a:r>
          </a:p>
          <a:p>
            <a:endParaRPr lang="pt-PT" dirty="0"/>
          </a:p>
          <a:p>
            <a:r>
              <a:rPr lang="pt-PT" dirty="0"/>
              <a:t>Constituição de interfaces ‘’secundárias’’, definindo nós nas redes de transporte público de passageiros, de modo a assegurar a articulação entre os vários modos de transporte e promover a intermodalidade.</a:t>
            </a:r>
          </a:p>
          <a:p>
            <a:endParaRPr lang="pt-PT" dirty="0"/>
          </a:p>
          <a:p>
            <a:r>
              <a:rPr lang="pt-PT" dirty="0"/>
              <a:t>SWOT = </a:t>
            </a:r>
            <a:r>
              <a:rPr lang="pt-PT" dirty="0" err="1"/>
              <a:t>Strengths</a:t>
            </a:r>
            <a:r>
              <a:rPr lang="pt-PT" dirty="0"/>
              <a:t> (pontos fortes), </a:t>
            </a:r>
            <a:r>
              <a:rPr lang="pt-PT" dirty="0" err="1"/>
              <a:t>Weaknesses</a:t>
            </a:r>
            <a:r>
              <a:rPr lang="pt-PT" dirty="0"/>
              <a:t> (pontos fracos), </a:t>
            </a:r>
            <a:r>
              <a:rPr lang="pt-PT" dirty="0" err="1"/>
              <a:t>Opportunities</a:t>
            </a:r>
            <a:r>
              <a:rPr lang="pt-PT" dirty="0"/>
              <a:t> (oportunidades para o “negócio”) e </a:t>
            </a:r>
            <a:r>
              <a:rPr lang="pt-PT" dirty="0" err="1"/>
              <a:t>Threats</a:t>
            </a:r>
            <a:r>
              <a:rPr lang="pt-PT" dirty="0"/>
              <a:t> (ameaças para o “negócio”).</a:t>
            </a: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14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2873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8481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2E7FA-E6BD-B098-821E-D6573382C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DB08336C-595E-BD13-3C03-F358D163AA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FE9A22D7-FE00-08D6-7638-F61F990E52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29332492-C156-316F-7947-183BBF3D3D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9932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DE1CC1-B725-940E-64D7-4685706C5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CFDD27D6-3166-7235-16C8-23EF0C78CA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9CB26C14-6EDD-D2A5-6EE0-2FEE4210EC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DEE7370A-D096-CE63-255A-ED9E7BAE7F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8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06D80-5E1D-4CE5-BE32-F7B05EA14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25529707-523E-D5C5-5305-0F7CE11F8F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C1B9E10F-730D-B3BC-3396-80C87AB894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7A61FA97-E2E0-C031-1264-68E772C5E1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73624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CEFFB-DEE1-00AB-1CEE-DD3A6FD39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822F4ADB-E2B0-2C20-AC58-9D51079340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BB916145-FEAD-8ECD-3387-6B63FECE7D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E884C797-BC54-05A1-4672-CB8394E022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772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B9D43A-74AF-F62E-A78D-292EC4252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2A78B125-6EE3-59F6-2EAE-7F52ADEF05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D9306115-0233-B6EE-731E-E7CF01AC2E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D9571707-D3BA-9A4C-63FB-458A3B97B5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003731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506A2-B78E-F256-AC85-ABFFBAFDC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5BA61E7C-1DF2-5220-9D25-3E5A639DB2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6EB337AF-0FAF-B0CC-1B16-AA1F95AA9B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6E51468F-1BC7-9021-213D-7436721B86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27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8630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pt-PT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Estrutura Ecológica Municipal</a:t>
            </a:r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atravessamento de elementos da Estrutura Ecológica Municipal de Lisboa, nomeadamente do corredor estruturante Arco Ribeirinho; atravessamento do Sistema Húmido e do sistema de transição fluvial-estuarino (praticamente em toda a extensão do traçado de referência e alternativas).</a:t>
            </a:r>
          </a:p>
          <a:p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pt-P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Alternativa 1 </a:t>
            </a:r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pt-P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Troço 6</a:t>
            </a:r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onde diverge do Traçado de Referência) interfere</a:t>
            </a:r>
            <a:r>
              <a:rPr lang="pt-P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</a:t>
            </a:r>
            <a:r>
              <a:rPr lang="pt-P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Espaços Verdes (elementos da Estrutura Ecológica Integrada), nomeadamente com o</a:t>
            </a:r>
            <a:r>
              <a:rPr lang="pt-PT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Parque Ribeirinho Oriental</a:t>
            </a:r>
            <a:r>
              <a:rPr lang="pt-P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dado que são áreas cujas características naturais, culturais, paisagísticas e urbanísticas devem ser preservadas e valorizadas, de modo a assegurar um conjunto as funções de equilíbrio ecológico no meio urbano e o apoio a atividades de recreio e lazer da população (art.º 14.º do Regulamento do PDML).</a:t>
            </a:r>
          </a:p>
          <a:p>
            <a:endParaRPr lang="pt-P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t-PT" b="1" dirty="0"/>
              <a:t>Áreas de vulnerabilidade a inundações moderada, elevada e muito elevada</a:t>
            </a:r>
            <a:r>
              <a:rPr lang="pt-PT" dirty="0"/>
              <a:t>: devem ser considerados os resultados de estudos de especialidade de hidrogeologia a realizar especificamente para avaliação da viabilidade da sua materialização.</a:t>
            </a:r>
          </a:p>
          <a:p>
            <a:r>
              <a:rPr lang="pt-PT" b="1" dirty="0"/>
              <a:t>Vulnerabilidade sísmica dos solos</a:t>
            </a:r>
            <a:r>
              <a:rPr lang="pt-PT" dirty="0"/>
              <a:t>: nas áreas de risco sísmico elevado e muito elevado devem ser aplicadas medidas de resistência estrutural antissísmica, suportadas por estudos geológicos, hidrogeológicos e geotécnicos.</a:t>
            </a:r>
          </a:p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39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1664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sz="6000" dirty="0"/>
              <a:t>Embora as propostas possam colidir com os Regulamentos e demais elementos constituintes dos Planos (</a:t>
            </a:r>
            <a:r>
              <a:rPr lang="pt-PT" sz="6000" b="1" u="sng" dirty="0"/>
              <a:t>todas as soluções propostas entram em conflito com a Estrutura Verde Urbana/Estrutura Verde de Continuidade principal e secundária definida - cortinas de árvores nos arruamentos principais, na zona do Parque das Nações – determinando impactes negativos, potencialmente significativos, mas compensáveis</a:t>
            </a:r>
            <a:r>
              <a:rPr lang="pt-PT" sz="6000" dirty="0"/>
              <a:t>) considera-se que as mesmas não contribuem para a desvalorização do enquadramento paisagístico e a desqualificação do desenho do espaço público, ao ser assegurada a transplantação do arvoredo (como previsto no Programa Base), bem como a obtenção de parecer por parte da Câmara Municipal de Lisboa.</a:t>
            </a: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29188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b="1" dirty="0"/>
              <a:t>RNGAP</a:t>
            </a:r>
            <a:r>
              <a:rPr lang="pt-PT" dirty="0"/>
              <a:t> - Rede de Nivelamento Geométrico de Alta Precisão </a:t>
            </a:r>
          </a:p>
          <a:p>
            <a:r>
              <a:rPr lang="pt-PT" sz="1000" dirty="0"/>
              <a:t>Traçado de Referência:</a:t>
            </a:r>
          </a:p>
          <a:p>
            <a:r>
              <a:rPr lang="pt-PT" sz="1000" dirty="0"/>
              <a:t>•	117 árvores a transplantar (67em função do elétrico, 50 em função da rodovia);</a:t>
            </a:r>
          </a:p>
          <a:p>
            <a:r>
              <a:rPr lang="pt-PT" sz="1000" dirty="0"/>
              <a:t>•	839 árvores a avaliar (555 em função do elétrico, 284 em função da rodovia).</a:t>
            </a:r>
          </a:p>
          <a:p>
            <a:endParaRPr lang="pt-PT" sz="1000" dirty="0"/>
          </a:p>
          <a:p>
            <a:r>
              <a:rPr lang="pt-PT" sz="1000" dirty="0"/>
              <a:t>Alternativa 1</a:t>
            </a:r>
          </a:p>
          <a:p>
            <a:r>
              <a:rPr lang="pt-PT" sz="1000" dirty="0"/>
              <a:t>•	116 árvores a transplantar (64 em função do elétrico, 52 em função da rodovia)</a:t>
            </a:r>
          </a:p>
          <a:p>
            <a:r>
              <a:rPr lang="pt-PT" sz="1000" dirty="0"/>
              <a:t>•	668 árvores a avaliar (384 em função do elétrico, 284 em função da rodovia)</a:t>
            </a:r>
          </a:p>
          <a:p>
            <a:endParaRPr lang="pt-PT" sz="1000" dirty="0"/>
          </a:p>
          <a:p>
            <a:r>
              <a:rPr lang="pt-PT" sz="1000" dirty="0"/>
              <a:t>Alternativa 2</a:t>
            </a:r>
          </a:p>
          <a:p>
            <a:r>
              <a:rPr lang="pt-PT" sz="1000" dirty="0"/>
              <a:t>•	520 árvores a transplantar (307 em função do elétrico, 203 em função da rodovia);</a:t>
            </a:r>
          </a:p>
          <a:p>
            <a:r>
              <a:rPr lang="pt-PT" sz="1000" dirty="0"/>
              <a:t>•	363 árvores a avaliar (359 em função do elétrico, 4 em função da rodovia).</a:t>
            </a:r>
          </a:p>
          <a:p>
            <a:endParaRPr lang="pt-PT" sz="1000" dirty="0"/>
          </a:p>
          <a:p>
            <a:r>
              <a:rPr lang="pt-PT" sz="1000" dirty="0"/>
              <a:t>Alternativa 2A</a:t>
            </a:r>
          </a:p>
          <a:p>
            <a:r>
              <a:rPr lang="pt-PT" sz="1000" dirty="0"/>
              <a:t>•	187 árvores a transplantar (140 em função do elétrico, 47 em função da rodovia);</a:t>
            </a:r>
          </a:p>
          <a:p>
            <a:r>
              <a:rPr lang="pt-PT" sz="1000" dirty="0"/>
              <a:t>•	366 árvores a avaliar (357 em função do elétrico, 9 em função da rodovia).</a:t>
            </a:r>
          </a:p>
          <a:p>
            <a:endParaRPr lang="pt-PT" sz="1000" dirty="0"/>
          </a:p>
          <a:p>
            <a:r>
              <a:rPr lang="pt-PT" sz="1000" dirty="0"/>
              <a:t>Alternativa 3</a:t>
            </a:r>
          </a:p>
          <a:p>
            <a:r>
              <a:rPr lang="pt-PT" sz="1000" dirty="0"/>
              <a:t>•	214 árvores a transplantar (162 em função do elétrico, 52 em função da rodovia);</a:t>
            </a:r>
          </a:p>
          <a:p>
            <a:r>
              <a:rPr lang="pt-PT" sz="1000" dirty="0"/>
              <a:t>•	932 árvores a avaliar (654 em função do elétrico, 278 em função da rodovia).</a:t>
            </a:r>
          </a:p>
          <a:p>
            <a:endParaRPr lang="pt-PT" sz="1000" dirty="0"/>
          </a:p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8835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96FA6B-EB1F-FFA5-123C-2D9CAD0C7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8254384C-C131-9816-DCC2-4461AF30A5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50E822DC-51CA-FEDF-9620-C5E39225C2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/>
              <a:t>Ruído: 8 pontos de medição in situ.</a:t>
            </a:r>
          </a:p>
          <a:p>
            <a:r>
              <a:rPr lang="pt-PT" dirty="0"/>
              <a:t>Verificou-se, em todos os PM, que a fonte predominante de ruído é do tráfego rodoviário.</a:t>
            </a:r>
          </a:p>
          <a:p>
            <a:r>
              <a:rPr lang="pt-PT" dirty="0"/>
              <a:t>Os mapas são da fase de exploração.</a:t>
            </a:r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4AFCF675-0564-9AD5-24FC-29C5998552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1874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FE8D7-720B-CE0A-0E3B-DD8CA262A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6809E763-D4B6-42B6-BA56-FA95ED40B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88C60951-6C93-A80C-C056-1EAA0FB6AC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6616638C-FA5E-AE5F-D7AC-BA04E2A39F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543128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551FA-4B7B-EED0-EAC4-CA2F6CFB3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C8F5D388-13A2-B4DA-F23D-8432EF6691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63F4D0EA-3FFC-9A2F-27B7-CC49109BB8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827B3013-E089-F6BD-B342-4C56B773DE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45005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03D29-87B3-D7FE-83F7-E081BA46D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>
            <a:extLst>
              <a:ext uri="{FF2B5EF4-FFF2-40B4-BE49-F238E27FC236}">
                <a16:creationId xmlns:a16="http://schemas.microsoft.com/office/drawing/2014/main" id="{722DBB02-E5F5-DA94-47EF-7544DAF320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>
            <a:extLst>
              <a:ext uri="{FF2B5EF4-FFF2-40B4-BE49-F238E27FC236}">
                <a16:creationId xmlns:a16="http://schemas.microsoft.com/office/drawing/2014/main" id="{2BFF2D2B-833E-90BF-091F-E394E5706C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b="1" dirty="0"/>
              <a:t> TCSP – Transporte Coletivo em Sítio Próprio.</a:t>
            </a:r>
          </a:p>
          <a:p>
            <a:endParaRPr lang="pt-PT" b="1" dirty="0"/>
          </a:p>
          <a:p>
            <a:r>
              <a:rPr lang="pt-PT" b="1" dirty="0"/>
              <a:t>O estudo de procura prevê que esta nova linha 16E venha a transportar entre 6,1 e 6,7 milhões de passageiros no ano de abertura, evoluindo para entre 7,5 e 8 milhões de passageiros anuais em 2035. </a:t>
            </a:r>
          </a:p>
          <a:p>
            <a:r>
              <a:rPr lang="pt-PT" b="1" dirty="0"/>
              <a:t>Estima-se que entre 16 a 18% dos passageiros sejam novos utilizadores de transporte público. </a:t>
            </a:r>
          </a:p>
          <a:p>
            <a:endParaRPr lang="pt-PT" b="1" dirty="0"/>
          </a:p>
          <a:p>
            <a:r>
              <a:rPr lang="pt-PT" b="1" dirty="0"/>
              <a:t>Uma redução em 10% dos tempos de viagem entre o Cais do Sodré e a Cruz Quebrada tem um impacto muito positivo na procura de todo o eixo ribeirinho de elétrico, servido pelas carreiras 15E e 16E.</a:t>
            </a:r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A91B42FA-8ACB-4EB1-ABBC-3DA66107F1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9913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/>
              <a:t>Em termos comparativos, apesar das diferenças pontuais entre alternativas, nenhuma solução reverte totalmente o saldo ambiental negativo (fazendo a diferença entre a classificação dos impactes negativos com a classificação dos impactes positivos), sendo o </a:t>
            </a:r>
            <a:r>
              <a:rPr lang="pt-PT" b="1" dirty="0"/>
              <a:t>Traçado de Referência a opção mais equilibrada e ambientalmente favorável no contexto global da avaliação.</a:t>
            </a: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C0D60-D29C-4849-B6B2-59AA4BCC4891}" type="slidenum">
              <a:rPr lang="pt-PT" smtClean="0"/>
              <a:t>48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8072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P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PT"/>
              <a:t>Click to edit Master text styles</a:t>
            </a:r>
          </a:p>
          <a:p>
            <a:pPr lvl="1"/>
            <a:r>
              <a:rPr lang="pt-PT"/>
              <a:t>Second level</a:t>
            </a:r>
          </a:p>
          <a:p>
            <a:pPr lvl="2"/>
            <a:r>
              <a:rPr lang="pt-PT"/>
              <a:t>Third level</a:t>
            </a:r>
          </a:p>
          <a:p>
            <a:pPr lvl="3"/>
            <a:r>
              <a:rPr lang="pt-PT"/>
              <a:t>Fourth level</a:t>
            </a:r>
          </a:p>
          <a:p>
            <a:pPr lvl="4"/>
            <a:r>
              <a:rPr lang="pt-PT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26B68-9985-DC4A-8682-680F409E6549}" type="datetimeFigureOut">
              <a:rPr lang="pt-PT" smtClean="0"/>
              <a:t>21/05/2026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7828C-E79B-8741-81ED-17CCB3B2D96D}" type="slidenum">
              <a:rPr lang="pt-PT" smtClean="0"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2.png"/><Relationship Id="rId7" Type="http://schemas.openxmlformats.org/officeDocument/2006/relationships/image" Target="../media/image5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-profic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0632" y="163977"/>
            <a:ext cx="1000589" cy="41611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3149" y="1011781"/>
            <a:ext cx="11388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dirty="0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pt-PT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16E - Extensão do Serviço de Elétrico Rápido ao Parque do Tejo </a:t>
            </a:r>
          </a:p>
          <a:p>
            <a:pPr algn="ctr"/>
            <a:endParaRPr lang="pt-PT" sz="2000" dirty="0">
              <a:solidFill>
                <a:schemeClr val="tx2"/>
              </a:solidFill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081CDA11-8938-AFB7-22DE-061A6AC29B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114385" y="188640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AA9D8CF-67EE-4F2F-256F-562C7CD812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60648"/>
            <a:ext cx="2396580" cy="751167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62E8B0F-7A04-1E77-2926-A8853DA99E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5639" y="636231"/>
            <a:ext cx="1402373" cy="442584"/>
          </a:xfrm>
          <a:prstGeom prst="rect">
            <a:avLst/>
          </a:prstGeom>
        </p:spPr>
      </p:pic>
      <p:sp>
        <p:nvSpPr>
          <p:cNvPr id="10" name="CaixaDeTexto 10">
            <a:extLst>
              <a:ext uri="{FF2B5EF4-FFF2-40B4-BE49-F238E27FC236}">
                <a16:creationId xmlns:a16="http://schemas.microsoft.com/office/drawing/2014/main" id="{0643A960-C02B-2F41-1CD6-F391C0DC5EA1}"/>
              </a:ext>
            </a:extLst>
          </p:cNvPr>
          <p:cNvSpPr txBox="1"/>
          <p:nvPr/>
        </p:nvSpPr>
        <p:spPr>
          <a:xfrm>
            <a:off x="407368" y="6351674"/>
            <a:ext cx="4217311" cy="259675"/>
          </a:xfrm>
          <a:prstGeom prst="roundRect">
            <a:avLst>
              <a:gd name="adj" fmla="val 50000"/>
            </a:avLst>
          </a:prstGeom>
          <a:noFill/>
          <a:ln w="12700">
            <a:noFill/>
          </a:ln>
        </p:spPr>
        <p:txBody>
          <a:bodyPr wrap="square" lIns="36000" tIns="0" rIns="36000" bIns="0" rtlCol="0" anchor="ctr" anchorCtr="0">
            <a:spAutoFit/>
          </a:bodyPr>
          <a:lstStyle/>
          <a:p>
            <a:pPr rtl="0"/>
            <a:r>
              <a:rPr lang="en-US" sz="1200" b="1" noProof="0" dirty="0">
                <a:solidFill>
                  <a:schemeClr val="tx2"/>
                </a:solidFill>
                <a:latin typeface="Helvetica" pitchFamily="2" charset="0"/>
              </a:rPr>
              <a:t> </a:t>
            </a:r>
            <a:r>
              <a:rPr lang="en-US" sz="1200" b="1" noProof="0" dirty="0">
                <a:latin typeface="Helvetica" pitchFamily="2" charset="0"/>
              </a:rPr>
              <a:t>22/05/2026 </a:t>
            </a:r>
            <a:r>
              <a:rPr lang="en-US" sz="1200" noProof="0" dirty="0">
                <a:latin typeface="Helvetica" pitchFamily="2" charset="0"/>
              </a:rPr>
              <a:t>| LISBOA</a:t>
            </a:r>
          </a:p>
        </p:txBody>
      </p:sp>
      <p:pic>
        <p:nvPicPr>
          <p:cNvPr id="11" name="Imagem 10" descr="Uma imagem com texto, circuito, eletrónica&#10;&#10;Descrição gerada automaticamente">
            <a:extLst>
              <a:ext uri="{FF2B5EF4-FFF2-40B4-BE49-F238E27FC236}">
                <a16:creationId xmlns:a16="http://schemas.microsoft.com/office/drawing/2014/main" id="{84A50760-1BB5-5DE8-1DC3-E9092996F7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" r="6611"/>
          <a:stretch/>
        </p:blipFill>
        <p:spPr>
          <a:xfrm>
            <a:off x="0" y="1788092"/>
            <a:ext cx="12192000" cy="462201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7C7D8AC-D6B8-82A5-DC8B-B3A5077581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10926" y="5666894"/>
            <a:ext cx="751167" cy="7511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373E8-5572-6C15-690F-672FA5F2A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-profico.png">
            <a:extLst>
              <a:ext uri="{FF2B5EF4-FFF2-40B4-BE49-F238E27FC236}">
                <a16:creationId xmlns:a16="http://schemas.microsoft.com/office/drawing/2014/main" id="{DE94A4B0-DFD5-D245-42BB-0C7889F683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632" y="163977"/>
            <a:ext cx="1000589" cy="416111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410F70A-582F-67D5-B542-F03D131933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114385" y="188640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007DE89-6DAB-501C-EC49-9290832207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16632"/>
            <a:ext cx="2396580" cy="751167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4E7BE602-BE8F-5365-2A62-35BB05DE2DE6}"/>
              </a:ext>
            </a:extLst>
          </p:cNvPr>
          <p:cNvSpPr txBox="1">
            <a:spLocks/>
          </p:cNvSpPr>
          <p:nvPr/>
        </p:nvSpPr>
        <p:spPr>
          <a:xfrm>
            <a:off x="455013" y="1484784"/>
            <a:ext cx="3332860" cy="1032921"/>
          </a:xfrm>
          <a:prstGeom prst="rect">
            <a:avLst/>
          </a:prstGeom>
          <a:ln>
            <a:noFill/>
          </a:ln>
        </p:spPr>
        <p:txBody>
          <a:bodyPr vert="horz" wrap="square" lIns="0" tIns="6931" rIns="0" bIns="0" rtlCol="0">
            <a:spAutoFit/>
          </a:bodyPr>
          <a:lstStyle>
            <a:lvl1pPr>
              <a:defRPr sz="6852" b="1" i="0">
                <a:solidFill>
                  <a:srgbClr val="1E331B"/>
                </a:solidFill>
                <a:latin typeface="Gilroy Bold"/>
                <a:ea typeface="+mj-ea"/>
                <a:cs typeface="Gilroy Bold"/>
              </a:defRPr>
            </a:lvl1pPr>
          </a:lstStyle>
          <a:p>
            <a:pPr>
              <a:lnSpc>
                <a:spcPts val="7980"/>
              </a:lnSpc>
              <a:spcBef>
                <a:spcPts val="55"/>
              </a:spcBef>
            </a:pPr>
            <a:r>
              <a:rPr lang="en-GB" b="0" spc="9" dirty="0">
                <a:ln>
                  <a:solidFill>
                    <a:srgbClr val="20321C"/>
                  </a:solidFill>
                </a:ln>
                <a:solidFill>
                  <a:srgbClr val="3C3D3C"/>
                </a:solidFill>
                <a:latin typeface="Helvetica" pitchFamily="2" charset="0"/>
                <a:cs typeface="Arial" panose="020B0604020202020204" pitchFamily="34" charset="0"/>
              </a:rPr>
              <a:t>ÍNDICE</a:t>
            </a:r>
            <a:endParaRPr lang="en-GB" b="0" spc="-6" dirty="0">
              <a:ln>
                <a:solidFill>
                  <a:srgbClr val="20321C"/>
                </a:solidFill>
              </a:ln>
              <a:solidFill>
                <a:srgbClr val="3C3D3C"/>
              </a:solidFill>
              <a:latin typeface="Helvetica" pitchFamily="2" charset="0"/>
              <a:cs typeface="Arial" panose="020B0604020202020204" pitchFamily="34" charset="0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A3BAFA09-9681-E8A5-82AC-62986D778A61}"/>
              </a:ext>
            </a:extLst>
          </p:cNvPr>
          <p:cNvSpPr txBox="1"/>
          <p:nvPr/>
        </p:nvSpPr>
        <p:spPr>
          <a:xfrm>
            <a:off x="4515561" y="998656"/>
            <a:ext cx="3129218" cy="56177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Enquadramento do projeto e do EIA – Dados Gerais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A4A8FAD1-F4C9-F4CE-1270-8EC867C1C5AD}"/>
              </a:ext>
            </a:extLst>
          </p:cNvPr>
          <p:cNvSpPr txBox="1"/>
          <p:nvPr/>
        </p:nvSpPr>
        <p:spPr>
          <a:xfrm>
            <a:off x="4552137" y="3204582"/>
            <a:ext cx="3129218" cy="838773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Localização Administrativa do projeto e enquadramento em Áreas Sensíveis</a:t>
            </a:r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1DA6344A-C2B7-0039-7094-F9D30403CDEB}"/>
              </a:ext>
            </a:extLst>
          </p:cNvPr>
          <p:cNvSpPr txBox="1"/>
          <p:nvPr/>
        </p:nvSpPr>
        <p:spPr>
          <a:xfrm>
            <a:off x="8709153" y="2558695"/>
            <a:ext cx="2924006" cy="561774"/>
          </a:xfrm>
          <a:prstGeom prst="rect">
            <a:avLst/>
          </a:prstGeom>
          <a:noFill/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Minimização e Monitorização</a:t>
            </a:r>
          </a:p>
          <a:p>
            <a:endParaRPr lang="pt-BR" spc="-42" dirty="0">
              <a:solidFill>
                <a:srgbClr val="3C3D3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B00697FC-DE76-02F8-013E-EF7F4BB29410}"/>
              </a:ext>
            </a:extLst>
          </p:cNvPr>
          <p:cNvSpPr txBox="1"/>
          <p:nvPr/>
        </p:nvSpPr>
        <p:spPr>
          <a:xfrm>
            <a:off x="4562949" y="5448245"/>
            <a:ext cx="3129218" cy="56177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Metodologia e faseamento do EIA</a:t>
            </a:r>
          </a:p>
        </p:txBody>
      </p:sp>
      <p:sp>
        <p:nvSpPr>
          <p:cNvPr id="23" name="object 4">
            <a:extLst>
              <a:ext uri="{FF2B5EF4-FFF2-40B4-BE49-F238E27FC236}">
                <a16:creationId xmlns:a16="http://schemas.microsoft.com/office/drawing/2014/main" id="{293A4869-F5C9-CA5C-F659-F3B3C23511B3}"/>
              </a:ext>
            </a:extLst>
          </p:cNvPr>
          <p:cNvSpPr txBox="1"/>
          <p:nvPr/>
        </p:nvSpPr>
        <p:spPr>
          <a:xfrm>
            <a:off x="4562949" y="4323463"/>
            <a:ext cx="3129218" cy="56177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Principais características do projeto</a:t>
            </a:r>
          </a:p>
        </p:txBody>
      </p:sp>
      <p:pic>
        <p:nvPicPr>
          <p:cNvPr id="24" name="Imagem 23" descr="Uma imagem com texto, circuito, eletrónica&#10;&#10;Descrição gerada automaticamente">
            <a:extLst>
              <a:ext uri="{FF2B5EF4-FFF2-40B4-BE49-F238E27FC236}">
                <a16:creationId xmlns:a16="http://schemas.microsoft.com/office/drawing/2014/main" id="{B123D2F2-1353-9847-A804-FB42E56C92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" r="70163"/>
          <a:stretch>
            <a:fillRect/>
          </a:stretch>
        </p:blipFill>
        <p:spPr>
          <a:xfrm>
            <a:off x="477162" y="2517705"/>
            <a:ext cx="2682367" cy="3492314"/>
          </a:xfrm>
          <a:prstGeom prst="rect">
            <a:avLst/>
          </a:prstGeom>
        </p:spPr>
      </p:pic>
      <p:sp>
        <p:nvSpPr>
          <p:cNvPr id="25" name="object 4">
            <a:extLst>
              <a:ext uri="{FF2B5EF4-FFF2-40B4-BE49-F238E27FC236}">
                <a16:creationId xmlns:a16="http://schemas.microsoft.com/office/drawing/2014/main" id="{80A75478-ADFC-B583-278F-4FB644570C97}"/>
              </a:ext>
            </a:extLst>
          </p:cNvPr>
          <p:cNvSpPr txBox="1"/>
          <p:nvPr/>
        </p:nvSpPr>
        <p:spPr>
          <a:xfrm>
            <a:off x="4515561" y="2108060"/>
            <a:ext cx="3129218" cy="561774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Objetivos/Vantagens do projeto e antecedentes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DF089CB0-6F33-E7BA-02AD-CE3FFAF5289E}"/>
              </a:ext>
            </a:extLst>
          </p:cNvPr>
          <p:cNvSpPr txBox="1">
            <a:spLocks/>
          </p:cNvSpPr>
          <p:nvPr/>
        </p:nvSpPr>
        <p:spPr>
          <a:xfrm>
            <a:off x="8049484" y="2348880"/>
            <a:ext cx="4113477" cy="1895015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28" name="object 4">
            <a:extLst>
              <a:ext uri="{FF2B5EF4-FFF2-40B4-BE49-F238E27FC236}">
                <a16:creationId xmlns:a16="http://schemas.microsoft.com/office/drawing/2014/main" id="{312CC641-3DE9-7D6F-FB57-278EBBA6EAA0}"/>
              </a:ext>
            </a:extLst>
          </p:cNvPr>
          <p:cNvSpPr txBox="1"/>
          <p:nvPr/>
        </p:nvSpPr>
        <p:spPr>
          <a:xfrm>
            <a:off x="8709153" y="1563151"/>
            <a:ext cx="2137673" cy="561774"/>
          </a:xfrm>
          <a:prstGeom prst="rect">
            <a:avLst/>
          </a:prstGeom>
          <a:noFill/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Avaliação Ambiental</a:t>
            </a:r>
          </a:p>
          <a:p>
            <a:endParaRPr lang="pt-BR" spc="-42" dirty="0">
              <a:solidFill>
                <a:srgbClr val="3C3D3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object 4">
            <a:extLst>
              <a:ext uri="{FF2B5EF4-FFF2-40B4-BE49-F238E27FC236}">
                <a16:creationId xmlns:a16="http://schemas.microsoft.com/office/drawing/2014/main" id="{1575B477-07F8-BB12-E6DA-FBAFC906AB8C}"/>
              </a:ext>
            </a:extLst>
          </p:cNvPr>
          <p:cNvSpPr txBox="1"/>
          <p:nvPr/>
        </p:nvSpPr>
        <p:spPr>
          <a:xfrm>
            <a:off x="8709153" y="3573316"/>
            <a:ext cx="2924006" cy="561774"/>
          </a:xfrm>
          <a:prstGeom prst="rect">
            <a:avLst/>
          </a:prstGeom>
          <a:noFill/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Comparação de Alternativas</a:t>
            </a:r>
          </a:p>
          <a:p>
            <a:endParaRPr lang="pt-BR" spc="-42" dirty="0">
              <a:solidFill>
                <a:srgbClr val="3C3D3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76439C00-23FF-5883-F25E-1F57ECFD97DC}"/>
              </a:ext>
            </a:extLst>
          </p:cNvPr>
          <p:cNvSpPr txBox="1"/>
          <p:nvPr/>
        </p:nvSpPr>
        <p:spPr>
          <a:xfrm>
            <a:off x="8734034" y="4615173"/>
            <a:ext cx="2924006" cy="561774"/>
          </a:xfrm>
          <a:prstGeom prst="rect">
            <a:avLst/>
          </a:prstGeom>
          <a:noFill/>
        </p:spPr>
        <p:txBody>
          <a:bodyPr vert="horz" wrap="square" lIns="0" tIns="7701" rIns="0" bIns="0" rtlCol="0">
            <a:spAutoFit/>
          </a:bodyPr>
          <a:lstStyle/>
          <a:p>
            <a:r>
              <a:rPr lang="pt-PT" spc="-42" dirty="0">
                <a:solidFill>
                  <a:srgbClr val="3C3D3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Conclusões</a:t>
            </a:r>
          </a:p>
          <a:p>
            <a:endParaRPr lang="pt-BR" spc="-42" dirty="0">
              <a:solidFill>
                <a:srgbClr val="3C3D3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60A9ED3B-2A40-AC61-62EA-586D1D49EC58}"/>
              </a:ext>
            </a:extLst>
          </p:cNvPr>
          <p:cNvSpPr txBox="1">
            <a:spLocks/>
          </p:cNvSpPr>
          <p:nvPr/>
        </p:nvSpPr>
        <p:spPr>
          <a:xfrm>
            <a:off x="7764454" y="4393806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9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D66F515E-702C-AA94-6D86-E57F9472E5C2}"/>
              </a:ext>
            </a:extLst>
          </p:cNvPr>
          <p:cNvSpPr txBox="1">
            <a:spLocks/>
          </p:cNvSpPr>
          <p:nvPr/>
        </p:nvSpPr>
        <p:spPr>
          <a:xfrm>
            <a:off x="7764454" y="3380111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8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DA7F144E-06E8-E828-9FC6-0A0955DD3F3A}"/>
              </a:ext>
            </a:extLst>
          </p:cNvPr>
          <p:cNvSpPr txBox="1">
            <a:spLocks/>
          </p:cNvSpPr>
          <p:nvPr/>
        </p:nvSpPr>
        <p:spPr>
          <a:xfrm>
            <a:off x="7764454" y="2366415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7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49701A99-0F90-7184-03A2-4C823D6CD223}"/>
              </a:ext>
            </a:extLst>
          </p:cNvPr>
          <p:cNvSpPr txBox="1">
            <a:spLocks/>
          </p:cNvSpPr>
          <p:nvPr/>
        </p:nvSpPr>
        <p:spPr>
          <a:xfrm>
            <a:off x="7764454" y="1352719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6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41BBE436-AB7C-B243-6A87-04CA045B57C8}"/>
              </a:ext>
            </a:extLst>
          </p:cNvPr>
          <p:cNvSpPr txBox="1">
            <a:spLocks/>
          </p:cNvSpPr>
          <p:nvPr/>
        </p:nvSpPr>
        <p:spPr>
          <a:xfrm>
            <a:off x="3650977" y="5282887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5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94A96463-CEDA-D377-DEE9-518D684CAFFD}"/>
              </a:ext>
            </a:extLst>
          </p:cNvPr>
          <p:cNvSpPr txBox="1">
            <a:spLocks/>
          </p:cNvSpPr>
          <p:nvPr/>
        </p:nvSpPr>
        <p:spPr>
          <a:xfrm>
            <a:off x="3650977" y="4160898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4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33" name="Text Placeholder 6">
            <a:extLst>
              <a:ext uri="{FF2B5EF4-FFF2-40B4-BE49-F238E27FC236}">
                <a16:creationId xmlns:a16="http://schemas.microsoft.com/office/drawing/2014/main" id="{E53AC572-9B2E-23E2-9294-332714572B40}"/>
              </a:ext>
            </a:extLst>
          </p:cNvPr>
          <p:cNvSpPr txBox="1">
            <a:spLocks/>
          </p:cNvSpPr>
          <p:nvPr/>
        </p:nvSpPr>
        <p:spPr>
          <a:xfrm>
            <a:off x="3650977" y="3038909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3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34" name="Text Placeholder 6">
            <a:extLst>
              <a:ext uri="{FF2B5EF4-FFF2-40B4-BE49-F238E27FC236}">
                <a16:creationId xmlns:a16="http://schemas.microsoft.com/office/drawing/2014/main" id="{1EEBA64C-3B92-9E9B-B215-AA3554FEAE25}"/>
              </a:ext>
            </a:extLst>
          </p:cNvPr>
          <p:cNvSpPr txBox="1">
            <a:spLocks/>
          </p:cNvSpPr>
          <p:nvPr/>
        </p:nvSpPr>
        <p:spPr>
          <a:xfrm>
            <a:off x="3650977" y="1916920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2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  <p:sp>
        <p:nvSpPr>
          <p:cNvPr id="35" name="Text Placeholder 6">
            <a:extLst>
              <a:ext uri="{FF2B5EF4-FFF2-40B4-BE49-F238E27FC236}">
                <a16:creationId xmlns:a16="http://schemas.microsoft.com/office/drawing/2014/main" id="{0EB508DE-F856-A8C6-DF04-1B00D82548C8}"/>
              </a:ext>
            </a:extLst>
          </p:cNvPr>
          <p:cNvSpPr txBox="1">
            <a:spLocks/>
          </p:cNvSpPr>
          <p:nvPr/>
        </p:nvSpPr>
        <p:spPr>
          <a:xfrm>
            <a:off x="3650977" y="794931"/>
            <a:ext cx="4113477" cy="886904"/>
          </a:xfrm>
          <a:prstGeom prst="rect">
            <a:avLst/>
          </a:prstGeom>
        </p:spPr>
        <p:txBody>
          <a:bodyPr>
            <a:noAutofit/>
          </a:bodyPr>
          <a:lstStyle>
            <a:lvl1pPr marL="127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lang="en-US" sz="13500" b="0" kern="1200" spc="-400" baseline="0" dirty="0">
                <a:ln w="19050">
                  <a:noFill/>
                </a:ln>
                <a:solidFill>
                  <a:schemeClr val="bg1"/>
                </a:solidFill>
                <a:latin typeface="Helvetica" pitchFamily="2" charset="0"/>
                <a:ea typeface="+mn-ea"/>
                <a:cs typeface="Helvetica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PT" sz="5400" dirty="0">
                <a:solidFill>
                  <a:srgbClr val="63A433"/>
                </a:solidFill>
                <a:latin typeface="+mn-lt"/>
                <a:cs typeface="+mn-cs"/>
              </a:rPr>
              <a:t>0</a:t>
            </a:r>
            <a:r>
              <a:rPr lang="en-US" sz="5400" dirty="0">
                <a:solidFill>
                  <a:srgbClr val="63A433"/>
                </a:solidFill>
                <a:latin typeface="+mn-lt"/>
                <a:cs typeface="+mn-cs"/>
              </a:rPr>
              <a:t>1</a:t>
            </a:r>
            <a:endParaRPr lang="en-PT" sz="5400" dirty="0">
              <a:solidFill>
                <a:srgbClr val="63A433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085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984AE951-8CD0-972D-CE65-E411217A3783}"/>
              </a:ext>
            </a:extLst>
          </p:cNvPr>
          <p:cNvSpPr txBox="1"/>
          <p:nvPr/>
        </p:nvSpPr>
        <p:spPr>
          <a:xfrm>
            <a:off x="1138270" y="836712"/>
            <a:ext cx="10005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01 </a:t>
            </a:r>
            <a:r>
              <a:rPr lang="pt-PT" sz="2800" b="1" dirty="0">
                <a:solidFill>
                  <a:srgbClr val="63A433"/>
                </a:solidFill>
              </a:rPr>
              <a:t>ENQUADRAMENTO DO PROJETO E DO EIA – </a:t>
            </a:r>
            <a:r>
              <a:rPr lang="pt-PT" sz="2800" b="1" dirty="0">
                <a:solidFill>
                  <a:srgbClr val="63A4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DADOS GERAIS</a:t>
            </a: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A688A6C9-7A1A-CF6E-5357-5AD5593F98B1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2A40E1E4-4B8C-3A98-0FC7-13E481D611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53FE216-4745-5C16-AFFC-944771FAEC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EEA62C86-8522-0D25-B6F3-ECACF0DB0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10" name="Marcador de Posição do Texto 13">
            <a:extLst>
              <a:ext uri="{FF2B5EF4-FFF2-40B4-BE49-F238E27FC236}">
                <a16:creationId xmlns:a16="http://schemas.microsoft.com/office/drawing/2014/main" id="{379DF4F5-7329-A3CC-2026-821249FB9CF0}"/>
              </a:ext>
            </a:extLst>
          </p:cNvPr>
          <p:cNvSpPr txBox="1">
            <a:spLocks/>
          </p:cNvSpPr>
          <p:nvPr/>
        </p:nvSpPr>
        <p:spPr>
          <a:xfrm>
            <a:off x="839416" y="1916832"/>
            <a:ext cx="10798762" cy="4934469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342900" eaLnBrk="1" hangingPunct="1">
              <a:defRPr>
                <a:latin typeface="+mn-lt"/>
                <a:ea typeface="+mn-ea"/>
                <a:cs typeface="+mn-cs"/>
              </a:defRPr>
            </a:lvl2pPr>
            <a:lvl3pPr marL="685800" eaLnBrk="1" hangingPunct="1">
              <a:defRPr>
                <a:latin typeface="+mn-lt"/>
                <a:ea typeface="+mn-ea"/>
                <a:cs typeface="+mn-cs"/>
              </a:defRPr>
            </a:lvl3pPr>
            <a:lvl4pPr marL="1028700" eaLnBrk="1" hangingPunct="1">
              <a:defRPr>
                <a:latin typeface="+mn-lt"/>
                <a:ea typeface="+mn-ea"/>
                <a:cs typeface="+mn-cs"/>
              </a:defRPr>
            </a:lvl4pPr>
            <a:lvl5pPr marL="1371600" eaLnBrk="1" hangingPunct="1">
              <a:defRPr>
                <a:latin typeface="+mn-lt"/>
                <a:ea typeface="+mn-ea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algn="just" defTabSz="914400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Projeto: </a:t>
            </a:r>
            <a:r>
              <a:rPr lang="pt-PT" sz="1250" dirty="0">
                <a:solidFill>
                  <a:srgbClr val="3C3D3C"/>
                </a:solidFill>
                <a:cs typeface="Helvetica" panose="020B0604020202020204" pitchFamily="34" charset="0"/>
              </a:rPr>
              <a:t>Extensão do Serviço de Elétrico Rápido ao Parque do Tejo (16E), com uma extensão de 11 km e 17 Paragens. Inclui a localização do Parque de Manutenção e Oficinas (PMO).</a:t>
            </a:r>
          </a:p>
          <a:p>
            <a:pPr algn="just" defTabSz="914400"/>
            <a:endParaRPr lang="pt-PT" sz="125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Fase: </a:t>
            </a:r>
            <a:r>
              <a:rPr lang="pt-PT" sz="1250" dirty="0">
                <a:solidFill>
                  <a:srgbClr val="3C3D3C"/>
                </a:solidFill>
                <a:cs typeface="Helvetica" panose="020B0604020202020204" pitchFamily="34" charset="0"/>
              </a:rPr>
              <a:t>Programa Base, equivalente a Estudo Prévio.</a:t>
            </a:r>
          </a:p>
          <a:p>
            <a:pPr marL="171450" indent="-171450" algn="just" defTabSz="914400">
              <a:buFont typeface="Wingdings" panose="05000000000000000000" pitchFamily="2" charset="2"/>
              <a:buChar char="v"/>
            </a:pPr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 defTabSz="914400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Objetivo Geral: </a:t>
            </a:r>
            <a:r>
              <a:rPr lang="pt-PT" sz="1250" kern="0" spc="-24" dirty="0">
                <a:solidFill>
                  <a:srgbClr val="3C3D3C"/>
                </a:solidFill>
                <a:ea typeface="+mj-ea"/>
                <a:cs typeface="Helvetica" panose="020B0604020202020204" pitchFamily="34" charset="0"/>
              </a:rPr>
              <a:t>Melhorar a mobilidade entre o centro e a zona oriental da cidade de Lisboa.</a:t>
            </a:r>
            <a:endParaRPr lang="pt-PT" sz="1250" kern="0" dirty="0">
              <a:solidFill>
                <a:srgbClr val="3C3D3C"/>
              </a:solidFill>
              <a:cs typeface="Helvetica" panose="020B0604020202020204" pitchFamily="34" charset="0"/>
            </a:endParaRPr>
          </a:p>
          <a:p>
            <a:pPr marL="171450" indent="-171450" algn="just" defTabSz="914400">
              <a:buFont typeface="Wingdings" panose="05000000000000000000" pitchFamily="2" charset="2"/>
              <a:buChar char="v"/>
            </a:pPr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Proponente: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Companhia Carris de Ferro de Lisboa, E.M., S.A. (CARRIS).</a:t>
            </a:r>
          </a:p>
          <a:p>
            <a:pPr algn="just"/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Entidade Licenciadora: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Câmara Municipal de Lisboa (CML)</a:t>
            </a:r>
          </a:p>
          <a:p>
            <a:pPr algn="just"/>
            <a:r>
              <a:rPr lang="pt-PT" sz="1100" kern="0" dirty="0">
                <a:solidFill>
                  <a:srgbClr val="3C3D3C"/>
                </a:solidFill>
                <a:cs typeface="Helvetica" panose="020B0604020202020204" pitchFamily="34" charset="0"/>
              </a:rPr>
              <a:t>Infraestruturas de Portugal (IP, S.A) </a:t>
            </a:r>
          </a:p>
          <a:p>
            <a:pPr algn="just"/>
            <a:r>
              <a:rPr lang="pt-PT" sz="1100" kern="0" dirty="0">
                <a:solidFill>
                  <a:srgbClr val="3C3D3C"/>
                </a:solidFill>
                <a:cs typeface="Helvetica" panose="020B0604020202020204" pitchFamily="34" charset="0"/>
              </a:rPr>
              <a:t>Instituto da Mobilidade e dos Transportes Terrestres (IMT)</a:t>
            </a:r>
          </a:p>
          <a:p>
            <a:pPr marL="171450" indent="-171450" algn="just" defTabSz="914400">
              <a:buFont typeface="Wingdings" panose="05000000000000000000" pitchFamily="2" charset="2"/>
              <a:buChar char="v"/>
            </a:pPr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Autoridade de AIA: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Agência Portuguesa do Ambiente (APA).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Enquadramento RJAIA: </a:t>
            </a:r>
            <a:r>
              <a:rPr lang="pt-PT" sz="1250" kern="0" spc="-24" dirty="0">
                <a:solidFill>
                  <a:srgbClr val="3C3D3C"/>
                </a:solidFill>
                <a:ea typeface="+mj-ea"/>
                <a:cs typeface="Helvetica" panose="020B0604020202020204" pitchFamily="34" charset="0"/>
              </a:rPr>
              <a:t>A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o abrigo da </a:t>
            </a:r>
            <a:r>
              <a:rPr lang="pt-PT" sz="1250" b="1" kern="0" dirty="0">
                <a:solidFill>
                  <a:srgbClr val="3C3D3C"/>
                </a:solidFill>
                <a:cs typeface="Helvetica" panose="020B0604020202020204" pitchFamily="34" charset="0"/>
              </a:rPr>
              <a:t>alínea h) do n.º 10 – Infraestruturas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-, do </a:t>
            </a:r>
            <a:r>
              <a:rPr lang="pt-PT" sz="1250" b="1" kern="0" dirty="0">
                <a:solidFill>
                  <a:srgbClr val="3C3D3C"/>
                </a:solidFill>
                <a:cs typeface="Helvetica" panose="020B0604020202020204" pitchFamily="34" charset="0"/>
              </a:rPr>
              <a:t>Anexo II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do Decreto-Lei n.º 151-B/2013, de 31 de outubro </a:t>
            </a:r>
          </a:p>
          <a:p>
            <a:pPr algn="just"/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(</a:t>
            </a:r>
            <a:r>
              <a:rPr lang="pt-PT" sz="1100" kern="0" dirty="0">
                <a:solidFill>
                  <a:srgbClr val="3C3D3C"/>
                </a:solidFill>
                <a:cs typeface="Helvetica" panose="020B0604020202020204" pitchFamily="34" charset="0"/>
              </a:rPr>
              <a:t>na sua atual redação) 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“</a:t>
            </a:r>
            <a:r>
              <a:rPr lang="pt-PT" sz="1200" i="1" kern="0" dirty="0">
                <a:solidFill>
                  <a:srgbClr val="3C3D3C"/>
                </a:solidFill>
                <a:cs typeface="Helvetica" panose="020B0604020202020204" pitchFamily="34" charset="0"/>
              </a:rPr>
              <a:t>Linhas de elétrico, linhas de metropolitano aéreas e subterrâneas, linhas suspensas ou análogas de tipo específico, utilizadas exclusiva ou  principalmente para transporte de passageiros”, </a:t>
            </a:r>
            <a:r>
              <a:rPr lang="pt-PT" sz="1200" i="1" u="sng" kern="0" dirty="0">
                <a:solidFill>
                  <a:srgbClr val="3C3D3C"/>
                </a:solidFill>
                <a:cs typeface="Helvetica" panose="020B0604020202020204" pitchFamily="34" charset="0"/>
              </a:rPr>
              <a:t>&gt;= 20 ha ou &gt;= 5 km</a:t>
            </a:r>
            <a:r>
              <a:rPr lang="pt-PT" sz="1200" kern="0" dirty="0">
                <a:solidFill>
                  <a:srgbClr val="3C3D3C"/>
                </a:solidFill>
                <a:cs typeface="Helvetica" panose="020B0604020202020204" pitchFamily="34" charset="0"/>
              </a:rPr>
              <a:t>”.</a:t>
            </a:r>
          </a:p>
          <a:p>
            <a:pPr algn="just"/>
            <a:endParaRPr lang="pt-PT" sz="1250" kern="0" dirty="0">
              <a:solidFill>
                <a:srgbClr val="3C3D3C"/>
              </a:solidFill>
              <a:cs typeface="Helvetica" panose="020B0604020202020204" pitchFamily="34" charset="0"/>
            </a:endParaRPr>
          </a:p>
          <a:p>
            <a:pPr algn="just"/>
            <a:endParaRPr lang="pt-PT" sz="1250" b="1" spc="-24" dirty="0">
              <a:solidFill>
                <a:srgbClr val="3C3D3C"/>
              </a:solidFill>
              <a:ea typeface="+mj-ea"/>
              <a:cs typeface="Arial" panose="020B0604020202020204" pitchFamily="34" charset="0"/>
            </a:endParaRPr>
          </a:p>
          <a:p>
            <a:pPr algn="just"/>
            <a:endParaRPr lang="pt-PT" sz="1250" b="1" spc="-24" dirty="0">
              <a:solidFill>
                <a:srgbClr val="3C3D3C"/>
              </a:solidFill>
              <a:ea typeface="+mj-ea"/>
              <a:cs typeface="Arial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Equipa Técnica responsável pelo EIA: 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Profico Ambiente e Ordenamento, Lda. </a:t>
            </a:r>
          </a:p>
          <a:p>
            <a:pPr marL="171450" indent="-171450" algn="just" defTabSz="914400">
              <a:buFont typeface="Wingdings" panose="05000000000000000000" pitchFamily="2" charset="2"/>
              <a:buChar char="v"/>
            </a:pPr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b="1" spc="-24" dirty="0">
                <a:solidFill>
                  <a:srgbClr val="3C3D3C"/>
                </a:solidFill>
                <a:ea typeface="+mj-ea"/>
                <a:cs typeface="Arial" panose="020B0604020202020204" pitchFamily="34" charset="0"/>
              </a:rPr>
              <a:t>Período de Elaboração do EIA: </a:t>
            </a:r>
            <a:r>
              <a:rPr lang="pt-PT" sz="1250" kern="0" spc="-24" dirty="0">
                <a:solidFill>
                  <a:srgbClr val="3C3D3C"/>
                </a:solidFill>
                <a:ea typeface="+mj-ea"/>
                <a:cs typeface="Helvetica" panose="020B0604020202020204" pitchFamily="34" charset="0"/>
              </a:rPr>
              <a:t>E</a:t>
            </a:r>
            <a:r>
              <a:rPr lang="pt-PT" sz="1250" kern="0" dirty="0">
                <a:solidFill>
                  <a:srgbClr val="3C3D3C"/>
                </a:solidFill>
                <a:cs typeface="Helvetica" panose="020B0604020202020204" pitchFamily="34" charset="0"/>
              </a:rPr>
              <a:t>ntre dezembro de 2024 e abril de 2026 (integrando informação de estudos anteriores, incluindo trabalho de campo).</a:t>
            </a:r>
          </a:p>
          <a:p>
            <a:pPr algn="just"/>
            <a:endParaRPr lang="pt-PT" sz="1250" kern="0" dirty="0">
              <a:solidFill>
                <a:srgbClr val="3C3D3C"/>
              </a:solidFill>
              <a:cs typeface="Helvetica" panose="020B0604020202020204" pitchFamily="34" charset="0"/>
            </a:endParaRPr>
          </a:p>
          <a:p>
            <a:pPr algn="just" defTabSz="914400"/>
            <a:endParaRPr lang="pt-PT" sz="125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marL="171450" indent="-171450" algn="just" defTabSz="914400">
              <a:buFont typeface="Wingdings" panose="05000000000000000000" pitchFamily="2" charset="2"/>
              <a:buChar char="v"/>
            </a:pPr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  <a:p>
            <a:pPr algn="just"/>
            <a:r>
              <a:rPr lang="pt-PT" sz="1250" dirty="0">
                <a:solidFill>
                  <a:srgbClr val="3C3D3C"/>
                </a:solidFill>
                <a:highlight>
                  <a:srgbClr val="FFFF00"/>
                </a:highlight>
                <a:cs typeface="Helvetica" panose="020B0604020202020204" pitchFamily="34" charset="0"/>
              </a:rPr>
              <a:t>	</a:t>
            </a:r>
          </a:p>
          <a:p>
            <a:pPr algn="just" defTabSz="914400"/>
            <a:endParaRPr lang="pt-PT" sz="1250" kern="0" dirty="0">
              <a:solidFill>
                <a:srgbClr val="3C3D3C"/>
              </a:solidFill>
              <a:highlight>
                <a:srgbClr val="FFFF00"/>
              </a:highlight>
              <a:cs typeface="Helvetica" panose="020B0604020202020204" pitchFamily="34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7468315C-CBBF-F0AB-DB4C-A44C65FC5316}"/>
              </a:ext>
            </a:extLst>
          </p:cNvPr>
          <p:cNvSpPr txBox="1"/>
          <p:nvPr/>
        </p:nvSpPr>
        <p:spPr>
          <a:xfrm>
            <a:off x="839415" y="5445224"/>
            <a:ext cx="1071428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PT" sz="1100" b="1" dirty="0"/>
              <a:t>O PMO não está sujeito a AIA (área inferior a 5 ha), no âmbito do atual RJAIA. </a:t>
            </a:r>
            <a:r>
              <a:rPr lang="pt-PT" sz="1100" dirty="0"/>
              <a:t>A CARRIS tomou como opção a sua inclusão no EIA, de forma a ser avaliado em conjunto com a linha do E16, pois constitui-se, claramente, como uma componente do projeto global - sendo essencial ao funcionamento do sistema de elétrico rápido.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E6981B1F-206F-A031-7685-B480C0479F7E}"/>
              </a:ext>
            </a:extLst>
          </p:cNvPr>
          <p:cNvSpPr txBox="1"/>
          <p:nvPr/>
        </p:nvSpPr>
        <p:spPr>
          <a:xfrm>
            <a:off x="6702391" y="2582037"/>
            <a:ext cx="4953646" cy="16939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 defTabSz="686074"/>
            <a:r>
              <a:rPr lang="pt-PT" sz="1000" i="1" dirty="0">
                <a:solidFill>
                  <a:srgbClr val="3C3D3C"/>
                </a:solidFill>
              </a:rPr>
              <a:t>O Sistema de Transporte Coletivo em Sítio Próprio (TCSP) encontra-se classificado como </a:t>
            </a:r>
            <a:r>
              <a:rPr lang="pt-PT" sz="1000" b="1" i="1" u="sng" dirty="0">
                <a:solidFill>
                  <a:srgbClr val="3C3D3C"/>
                </a:solidFill>
              </a:rPr>
              <a:t>sistema de 2.º Nível pelo PDM de Lisboa</a:t>
            </a:r>
            <a:r>
              <a:rPr lang="pt-PT" sz="1000" i="1" dirty="0">
                <a:solidFill>
                  <a:srgbClr val="3C3D3C"/>
                </a:solidFill>
              </a:rPr>
              <a:t>, cumprindo as seguintes características:</a:t>
            </a:r>
          </a:p>
          <a:p>
            <a:pPr marL="171450" indent="-171450" algn="just" defTabSz="686074">
              <a:buFont typeface="Arial" panose="020B0604020202020204" pitchFamily="34" charset="0"/>
              <a:buChar char="•"/>
            </a:pPr>
            <a:endParaRPr lang="pt-PT" sz="1000" i="1" dirty="0">
              <a:solidFill>
                <a:srgbClr val="3C3D3C"/>
              </a:solidFill>
            </a:endParaRPr>
          </a:p>
          <a:p>
            <a:pPr marL="171450" indent="-171450" algn="just" defTabSz="686074">
              <a:lnSpc>
                <a:spcPts val="1500"/>
              </a:lnSpc>
              <a:buFont typeface="Arial" panose="020B0604020202020204" pitchFamily="34" charset="0"/>
              <a:buChar char="•"/>
            </a:pPr>
            <a:r>
              <a:rPr lang="pt-PT" sz="1000" i="1" dirty="0">
                <a:solidFill>
                  <a:srgbClr val="3C3D3C"/>
                </a:solidFill>
              </a:rPr>
              <a:t>Intervalo entre circulações inferior a 10 minutos na hora de ponta e inferior a 20 minutos nos restantes períodos do dia;</a:t>
            </a:r>
          </a:p>
          <a:p>
            <a:pPr marL="171450" indent="-171450" algn="just" defTabSz="686074">
              <a:lnSpc>
                <a:spcPts val="1500"/>
              </a:lnSpc>
              <a:buFont typeface="Arial" panose="020B0604020202020204" pitchFamily="34" charset="0"/>
              <a:buChar char="•"/>
            </a:pPr>
            <a:r>
              <a:rPr lang="pt-PT" sz="1000" i="1" dirty="0">
                <a:solidFill>
                  <a:srgbClr val="3C3D3C"/>
                </a:solidFill>
              </a:rPr>
              <a:t>Velocidade comercial igual ou superior a 19 km/h;</a:t>
            </a:r>
          </a:p>
          <a:p>
            <a:pPr marL="171450" indent="-171450" algn="just" defTabSz="686074">
              <a:lnSpc>
                <a:spcPts val="1500"/>
              </a:lnSpc>
              <a:buFont typeface="Arial" panose="020B0604020202020204" pitchFamily="34" charset="0"/>
              <a:buChar char="•"/>
            </a:pPr>
            <a:r>
              <a:rPr lang="pt-PT" sz="1000" i="1" dirty="0">
                <a:solidFill>
                  <a:srgbClr val="3C3D3C"/>
                </a:solidFill>
              </a:rPr>
              <a:t>Fiabilidade e regularidade superiores a 95%;</a:t>
            </a:r>
          </a:p>
          <a:p>
            <a:pPr marL="171450" indent="-171450" algn="just" defTabSz="686074">
              <a:lnSpc>
                <a:spcPts val="1500"/>
              </a:lnSpc>
              <a:buFont typeface="Arial" panose="020B0604020202020204" pitchFamily="34" charset="0"/>
              <a:buChar char="•"/>
            </a:pPr>
            <a:r>
              <a:rPr lang="pt-PT" sz="1000" i="1" dirty="0">
                <a:solidFill>
                  <a:srgbClr val="3C3D3C"/>
                </a:solidFill>
              </a:rPr>
              <a:t>Distância média entre paragens entre 450 m e 500 m;</a:t>
            </a:r>
          </a:p>
          <a:p>
            <a:pPr marL="171450" indent="-171450" algn="just" defTabSz="686074">
              <a:lnSpc>
                <a:spcPts val="1500"/>
              </a:lnSpc>
              <a:buFont typeface="Arial" panose="020B0604020202020204" pitchFamily="34" charset="0"/>
              <a:buChar char="•"/>
            </a:pPr>
            <a:r>
              <a:rPr lang="pt-PT" sz="1000" i="1" dirty="0">
                <a:solidFill>
                  <a:srgbClr val="3C3D3C"/>
                </a:solidFill>
              </a:rPr>
              <a:t>Horário de funcionamento que cubra, pelo menos, o período das 06:00 à 01:00.</a:t>
            </a:r>
          </a:p>
        </p:txBody>
      </p:sp>
    </p:spTree>
    <p:extLst>
      <p:ext uri="{BB962C8B-B14F-4D97-AF65-F5344CB8AC3E}">
        <p14:creationId xmlns:p14="http://schemas.microsoft.com/office/powerpoint/2010/main" val="2547713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3BBE5-845A-7014-BB9E-F1C53A3E3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F67CB522-9E47-FD19-4A91-D66671905B17}"/>
              </a:ext>
            </a:extLst>
          </p:cNvPr>
          <p:cNvSpPr txBox="1"/>
          <p:nvPr/>
        </p:nvSpPr>
        <p:spPr>
          <a:xfrm>
            <a:off x="1138270" y="836712"/>
            <a:ext cx="10005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01 </a:t>
            </a:r>
            <a:r>
              <a:rPr lang="pt-PT" sz="2800" b="1" dirty="0">
                <a:solidFill>
                  <a:srgbClr val="63A433"/>
                </a:solidFill>
              </a:rPr>
              <a:t>ENQUADRAMENTO DO PROJETO E DO EIA</a:t>
            </a:r>
            <a:endParaRPr lang="pt-PT" sz="2800" b="1" dirty="0">
              <a:solidFill>
                <a:srgbClr val="63A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6C6EAFEB-DA4B-3068-D265-80799D9B8D04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1279A02A-ED25-7A6F-627F-A8BE77362A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A317B27-F474-1536-90E8-76B4AA8DB1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6331DC8C-1C2E-7B17-4C0A-B493C302F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366B674-6A88-1EF6-448B-6D7E57A02A18}"/>
              </a:ext>
            </a:extLst>
          </p:cNvPr>
          <p:cNvSpPr txBox="1"/>
          <p:nvPr/>
        </p:nvSpPr>
        <p:spPr>
          <a:xfrm>
            <a:off x="985869" y="5185567"/>
            <a:ext cx="10567833" cy="830997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percurso em causa faz parte de um trajeto mais extenso, que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objetiva articular-se com a linha 15E, atualmente em operação entre Algés e a Praça do Comércio/Praça da Figueira e estabelecer o percurso do elétrico 16E até à zona oriental de Lisboa.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8A0DC87-F2DA-156D-7CC4-E2BD56E73A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60" y="2073127"/>
            <a:ext cx="10570643" cy="286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363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E7AEB-BEA8-3111-1A2E-BDBBE7C98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C7FEDBB3-32C2-3459-445E-6CDC1BB1F3B3}"/>
              </a:ext>
            </a:extLst>
          </p:cNvPr>
          <p:cNvSpPr txBox="1"/>
          <p:nvPr/>
        </p:nvSpPr>
        <p:spPr>
          <a:xfrm>
            <a:off x="1138270" y="836712"/>
            <a:ext cx="10005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01 </a:t>
            </a:r>
            <a:r>
              <a:rPr lang="pt-PT" sz="2800" b="1" dirty="0">
                <a:solidFill>
                  <a:srgbClr val="63A433"/>
                </a:solidFill>
              </a:rPr>
              <a:t>ENQUADRAMENTO DO PROJETO E DO EIA</a:t>
            </a:r>
            <a:endParaRPr lang="pt-PT" sz="2800" b="1" dirty="0">
              <a:solidFill>
                <a:srgbClr val="63A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8A2DA062-9060-5557-D736-9C594C1B008E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B5F21FDF-3D2F-56FF-85DF-8DC7642509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AFF8DEE-B78B-E8F6-B117-85E048B011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97523B45-2192-35A4-713E-DB5D2D7C5D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AE80A42-381D-E86C-BA70-7AF0CCF773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51" b="5863"/>
          <a:stretch>
            <a:fillRect/>
          </a:stretch>
        </p:blipFill>
        <p:spPr bwMode="auto">
          <a:xfrm>
            <a:off x="6312024" y="2884580"/>
            <a:ext cx="5699142" cy="34967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6B94428-FECB-B209-A259-DF8825D4D98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066" y="1700808"/>
            <a:ext cx="4545100" cy="1233182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85673DC6-D43D-934C-6FA0-70AFBCA78434}"/>
              </a:ext>
            </a:extLst>
          </p:cNvPr>
          <p:cNvSpPr txBox="1"/>
          <p:nvPr/>
        </p:nvSpPr>
        <p:spPr>
          <a:xfrm>
            <a:off x="868568" y="1916832"/>
            <a:ext cx="108440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Linha do Elétrico 16E, abrange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3 projetos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a saber: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1B9D09D8-3C3F-738D-89C4-30E1240158B8}"/>
              </a:ext>
            </a:extLst>
          </p:cNvPr>
          <p:cNvSpPr txBox="1"/>
          <p:nvPr/>
        </p:nvSpPr>
        <p:spPr>
          <a:xfrm>
            <a:off x="868569" y="2367050"/>
            <a:ext cx="5376324" cy="1492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PT" sz="1600" b="1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Projeto 1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(Troço 1)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– </a:t>
            </a:r>
            <a:r>
              <a:rPr lang="pt-PT" sz="15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visa prolongar o percurso do 15E, desde o Campo das Cebolas até à Estação de comboios de Santa Apolónia e estabelecer o percurso do 16E, desde a estação de comboios de Santa Apolónia até ao Campo das Cebolas e à estação fluvial sul sueste, em via dedicada, implantando a raquete que permitirá a sua mudança de sentido. </a:t>
            </a:r>
            <a:endParaRPr lang="pt-PT" sz="1500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B4C3E47-9D10-63C4-9DD6-9646FE9B9845}"/>
              </a:ext>
            </a:extLst>
          </p:cNvPr>
          <p:cNvSpPr txBox="1"/>
          <p:nvPr/>
        </p:nvSpPr>
        <p:spPr>
          <a:xfrm>
            <a:off x="868569" y="3920259"/>
            <a:ext cx="5304315" cy="569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spcBef>
                <a:spcPts val="1200"/>
              </a:spcBef>
              <a:spcAft>
                <a:spcPts val="1000"/>
              </a:spcAft>
            </a:pPr>
            <a:r>
              <a:rPr lang="pt-PT" sz="1600" b="1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Projeto 2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(Troço 2) </a:t>
            </a:r>
            <a:r>
              <a:rPr lang="pt-PT" sz="15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- Reformulação e requalificação da Praça de Santa Apolónia, em consequência das obras do PGDL.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2A67C74-D3F3-FA11-ECBF-6DEFE46D8279}"/>
              </a:ext>
            </a:extLst>
          </p:cNvPr>
          <p:cNvSpPr txBox="1"/>
          <p:nvPr/>
        </p:nvSpPr>
        <p:spPr>
          <a:xfrm>
            <a:off x="882733" y="4674734"/>
            <a:ext cx="5362160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spcBef>
                <a:spcPts val="1200"/>
              </a:spcBef>
              <a:spcAft>
                <a:spcPts val="1000"/>
              </a:spcAft>
            </a:pPr>
            <a:r>
              <a:rPr lang="pt-PT" sz="1600" b="1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Projeto 3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(Troços 3 a 12)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- desenvolvimento da linha de elétricos articulados, em canal dedicado, designada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Linha 16E,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para norte da Estação de Santa Apolónia), através da Av. Infante Dom Henrique, até ao Parque Tejo.</a:t>
            </a: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9546EFB1-EFE8-247D-2D4F-CF04DAEC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2024" y="6381328"/>
            <a:ext cx="5699142" cy="33855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Representação esquemática (e indicativa) do traçado das linhas 15E e 16E, entre a Praça do Comércio e o Parque Tejo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2883552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DCEA0D-935D-1269-A1B6-A01CBE186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19E66BFE-822A-3816-E9FB-8E502CB02BF8}"/>
              </a:ext>
            </a:extLst>
          </p:cNvPr>
          <p:cNvSpPr txBox="1"/>
          <p:nvPr/>
        </p:nvSpPr>
        <p:spPr>
          <a:xfrm>
            <a:off x="1138270" y="836712"/>
            <a:ext cx="10005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02 </a:t>
            </a:r>
            <a:r>
              <a:rPr lang="pt-PT" sz="2800" b="1" dirty="0">
                <a:solidFill>
                  <a:srgbClr val="63A433"/>
                </a:solidFill>
              </a:rPr>
              <a:t>ANTECEDENTES DO PROJETO </a:t>
            </a:r>
            <a:endParaRPr lang="pt-PT" sz="2800" b="1" dirty="0">
              <a:solidFill>
                <a:srgbClr val="63A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6A31A442-4F48-6D5F-41CF-4FF0D3670C93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BFB304B4-927A-FFFA-7A76-02BC7B65A3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232932D-666B-1854-7B0D-1207D41C79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19F99605-D0CB-7B3A-1AC1-B0B90F41E9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B8084DAC-0CBB-8D42-357F-C6F0BF2A6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2962193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ANTECEDENTES(</a:t>
            </a:r>
            <a:r>
              <a:rPr lang="pt-PT" sz="2000" dirty="0">
                <a:solidFill>
                  <a:srgbClr val="3C3D3C"/>
                </a:solidFill>
              </a:rPr>
              <a:t>S</a:t>
            </a:r>
            <a:r>
              <a:rPr lang="pt-PT" dirty="0">
                <a:solidFill>
                  <a:srgbClr val="3C3D3C"/>
                </a:solidFill>
              </a:rPr>
              <a:t>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7A9EBC7-030F-FD83-B4F5-23E5421B2F36}"/>
              </a:ext>
            </a:extLst>
          </p:cNvPr>
          <p:cNvSpPr txBox="1"/>
          <p:nvPr/>
        </p:nvSpPr>
        <p:spPr>
          <a:xfrm>
            <a:off x="911424" y="2564904"/>
            <a:ext cx="424847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PT" sz="1600" b="1" u="sng" dirty="0"/>
              <a:t>Ponto de partida</a:t>
            </a:r>
            <a:r>
              <a:rPr lang="pt-PT" sz="1600" b="1" dirty="0"/>
              <a:t>:  </a:t>
            </a:r>
            <a:r>
              <a:rPr lang="pt-PT" sz="1600" dirty="0"/>
              <a:t>assinatura de um </a:t>
            </a:r>
            <a:r>
              <a:rPr lang="pt-PT" sz="1600" b="1" dirty="0"/>
              <a:t>Protocolo de Cooperação</a:t>
            </a:r>
            <a:r>
              <a:rPr lang="pt-PT" sz="1600" dirty="0"/>
              <a:t>, entre os Municípios de Lisboa, de Oeiras e de Loures, e o Metropolitano de Lisboa, E.P.E., e a Carris, para o estudo, planeamento e concretização do projeto “LIOS - Linha Intermodal Sustentável” nas suas várias vertentes técnicas, ambientais, financeiras e operacionais (</a:t>
            </a:r>
            <a:r>
              <a:rPr lang="pt-PT" sz="1600" u="sng" dirty="0"/>
              <a:t>promoção do desenvolvimento de uma rede de Transporte Coletivo em Sítio Próprio </a:t>
            </a:r>
            <a:r>
              <a:rPr lang="pt-PT" sz="1600" dirty="0"/>
              <a:t>(TCSP)). 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7695B00-5602-C973-F816-686054F9599A}"/>
              </a:ext>
            </a:extLst>
          </p:cNvPr>
          <p:cNvSpPr txBox="1"/>
          <p:nvPr/>
        </p:nvSpPr>
        <p:spPr>
          <a:xfrm>
            <a:off x="5375920" y="1976870"/>
            <a:ext cx="6408712" cy="4445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PT" sz="1600" b="1" dirty="0"/>
              <a:t>O Protocolo assumia as seguintes </a:t>
            </a:r>
            <a:r>
              <a:rPr lang="pt-PT" sz="1600" b="1" u="sng" dirty="0"/>
              <a:t>intenções</a:t>
            </a:r>
            <a:r>
              <a:rPr lang="pt-PT" sz="1600" b="1" dirty="0"/>
              <a:t>:</a:t>
            </a:r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endParaRPr lang="pt-PT" sz="1600" dirty="0"/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lang="pt-PT" sz="1600" dirty="0"/>
              <a:t>Assegurar uma ligação rápida e estruturante de transporte público entre as zonas ribeirinhas dos concelhos envolvidos e as principais interfaces em Lisboa, para melhorar a conectividade territorial. </a:t>
            </a:r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endParaRPr lang="pt-PT" sz="1600" dirty="0"/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lang="pt-PT" sz="1600" dirty="0"/>
              <a:t>Implementar novos corredores de transporte coletivo com base na extensão da linha de elétrico 15E da Carris, integrando-os na malha urbana como eixos estruturantes. </a:t>
            </a:r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endParaRPr lang="pt-PT" sz="1600" dirty="0"/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lang="pt-PT" sz="1600" dirty="0"/>
              <a:t>Fomentar modos suaves associados aos corredores de transporte público, onde viável, criando corredores dedicados ou paralelos para esses modos. </a:t>
            </a:r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endParaRPr lang="pt-PT" sz="1600" dirty="0"/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lang="pt-PT" sz="1600" dirty="0"/>
              <a:t>Promover a coesão territorial na Área Metropolitana de Lisboa, melhorar acessibilidades, reduzir a dependência de transporte individual motorizado, aumentar a sustentabilidade ambiental, social e económica do sistema de mobilidade. </a:t>
            </a:r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endParaRPr lang="pt-PT" sz="1600" dirty="0"/>
          </a:p>
          <a:p>
            <a:pPr marL="285750" indent="-285750" algn="just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lang="pt-PT" sz="1600" dirty="0"/>
              <a:t>Melhorar a confiança no transporte público, fiabilidade dos serviços e competitividade do sistema de transportes públicos.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42DE20FE-946A-53AF-F1EF-0D978B3A8B7A}"/>
              </a:ext>
            </a:extLst>
          </p:cNvPr>
          <p:cNvSpPr txBox="1"/>
          <p:nvPr/>
        </p:nvSpPr>
        <p:spPr>
          <a:xfrm>
            <a:off x="911424" y="5307373"/>
            <a:ext cx="4248472" cy="73866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pt-PT" sz="1400" dirty="0"/>
              <a:t>Na definição do corredor a estudar, tomou-se por base o traçado do LIOS Oriental (designado por </a:t>
            </a:r>
            <a:r>
              <a:rPr lang="pt-PT" sz="1400" b="1" dirty="0"/>
              <a:t>Traçado de Referência</a:t>
            </a:r>
            <a:r>
              <a:rPr lang="pt-PT" sz="1400" dirty="0"/>
              <a:t>) do Protocolo.</a:t>
            </a:r>
          </a:p>
        </p:txBody>
      </p:sp>
    </p:spTree>
    <p:extLst>
      <p:ext uri="{BB962C8B-B14F-4D97-AF65-F5344CB8AC3E}">
        <p14:creationId xmlns:p14="http://schemas.microsoft.com/office/powerpoint/2010/main" val="860980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935F9-8091-FB2E-F16A-CCFB99D24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779EE738-37C8-28F6-5C4C-F62790192BFA}"/>
              </a:ext>
            </a:extLst>
          </p:cNvPr>
          <p:cNvSpPr txBox="1"/>
          <p:nvPr/>
        </p:nvSpPr>
        <p:spPr>
          <a:xfrm>
            <a:off x="1138270" y="836712"/>
            <a:ext cx="10005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02 </a:t>
            </a:r>
            <a:r>
              <a:rPr lang="pt-PT" sz="2800" b="1" dirty="0">
                <a:solidFill>
                  <a:srgbClr val="63A433"/>
                </a:solidFill>
              </a:rPr>
              <a:t>OBJETIVOS/VANTAGENS DO PROJETO</a:t>
            </a:r>
            <a:endParaRPr lang="pt-PT" sz="2800" dirty="0">
              <a:solidFill>
                <a:srgbClr val="63A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E97AA5E5-4171-A6C0-DA24-7523AA20DC94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02F14C92-A1CA-A3FD-2A0C-E8DD9E0772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5E2501F-36A2-D513-F13F-1E44D53F53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FF501666-68F5-28D0-4549-CA8F2A9D5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57117F18-29BA-A21F-C0FE-D6010CCF0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2962193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OBJETIVO(</a:t>
            </a:r>
            <a:r>
              <a:rPr lang="pt-PT" sz="2000" dirty="0">
                <a:solidFill>
                  <a:srgbClr val="3C3D3C"/>
                </a:solidFill>
              </a:rPr>
              <a:t>S</a:t>
            </a:r>
            <a:r>
              <a:rPr lang="pt-PT" dirty="0">
                <a:solidFill>
                  <a:srgbClr val="3C3D3C"/>
                </a:solidFill>
              </a:rPr>
              <a:t>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588E61B-B831-D4CC-AD4C-4AB314706874}"/>
              </a:ext>
            </a:extLst>
          </p:cNvPr>
          <p:cNvSpPr txBox="1"/>
          <p:nvPr/>
        </p:nvSpPr>
        <p:spPr>
          <a:xfrm>
            <a:off x="911424" y="2564904"/>
            <a:ext cx="5472608" cy="4031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PT" sz="1600" b="1" u="sng" dirty="0"/>
              <a:t>Dar continuidade ao serviço prestado pela linha 15E (entre a Praça do Comércio e a zona Ocidental (Belém/Algés), originando a que o modo elétrico sobre carris venha cobrir todo o arco ribeirinho de Lisboa</a:t>
            </a:r>
            <a:r>
              <a:rPr lang="pt-PT" sz="1600" dirty="0"/>
              <a:t>. Desta forma, ver-se-á garantida com este tipo de solução a ligação entre diferentes áreas funcionais e interfaces da cidade de Lisboa, destacando-se Algés, Belém, Alcântara, Santos, Cais do Sodré, Sul e Sueste, Santa Apolónia, Xabregas, Matinha, Parque das Nações Sul, Gare do Oriente e Parque Tejo.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PT" sz="16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pt-PT" sz="1600" b="1" u="sng" dirty="0"/>
              <a:t>Reforço na rede de transportes públicos</a:t>
            </a:r>
            <a:r>
              <a:rPr lang="pt-PT" sz="1600" dirty="0"/>
              <a:t>. </a:t>
            </a:r>
          </a:p>
          <a:p>
            <a:pPr algn="just">
              <a:lnSpc>
                <a:spcPts val="0"/>
              </a:lnSpc>
            </a:pPr>
            <a:r>
              <a:rPr lang="pt-PT" sz="1600" dirty="0"/>
              <a:t>	</a:t>
            </a:r>
          </a:p>
          <a:p>
            <a:pPr algn="just"/>
            <a:r>
              <a:rPr lang="pt-PT" sz="1600" dirty="0"/>
              <a:t>O desenvolvimento urbanístico da zona ribeirinha da cidade de Lisboa </a:t>
            </a:r>
            <a:r>
              <a:rPr lang="pt-PT" sz="1600" b="1" u="sng" dirty="0"/>
              <a:t>exige</a:t>
            </a:r>
            <a:r>
              <a:rPr lang="pt-PT" sz="1600" dirty="0"/>
              <a:t> novos serviços que sejam competitivos e capazes de atrair novos utilizadores, seja por </a:t>
            </a:r>
            <a:r>
              <a:rPr lang="pt-PT" sz="1600" b="1" dirty="0"/>
              <a:t>transferência modal do transporte individual</a:t>
            </a:r>
            <a:r>
              <a:rPr lang="pt-PT" sz="1600" dirty="0"/>
              <a:t>, seja por </a:t>
            </a:r>
            <a:r>
              <a:rPr lang="pt-PT" sz="1600" b="1" dirty="0"/>
              <a:t>aumento da mobilidade das pessoas</a:t>
            </a:r>
            <a:r>
              <a:rPr lang="pt-PT" sz="1600" dirty="0"/>
              <a:t>. </a:t>
            </a:r>
          </a:p>
        </p:txBody>
      </p:sp>
      <p:sp>
        <p:nvSpPr>
          <p:cNvPr id="4" name="Text Box 9">
            <a:extLst>
              <a:ext uri="{FF2B5EF4-FFF2-40B4-BE49-F238E27FC236}">
                <a16:creationId xmlns:a16="http://schemas.microsoft.com/office/drawing/2014/main" id="{7F70A8B4-F3EC-1EE2-4B30-F54CF0E7B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7288" y="1976870"/>
            <a:ext cx="2962193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VANTAGEN(</a:t>
            </a:r>
            <a:r>
              <a:rPr lang="pt-PT" sz="2000" dirty="0">
                <a:solidFill>
                  <a:srgbClr val="3C3D3C"/>
                </a:solidFill>
              </a:rPr>
              <a:t>S</a:t>
            </a:r>
            <a:r>
              <a:rPr lang="pt-PT" dirty="0">
                <a:solidFill>
                  <a:srgbClr val="3C3D3C"/>
                </a:solidFill>
              </a:rPr>
              <a:t>)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217830C-8BB7-A7B3-0BD2-F20F97855AA2}"/>
              </a:ext>
            </a:extLst>
          </p:cNvPr>
          <p:cNvSpPr txBox="1"/>
          <p:nvPr/>
        </p:nvSpPr>
        <p:spPr>
          <a:xfrm>
            <a:off x="6837288" y="2564904"/>
            <a:ext cx="5091360" cy="3826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Melhorar a mobilidade entre o centro e a zona oriental da cidade</a:t>
            </a:r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endParaRPr lang="pt-PT" sz="1600" b="1" dirty="0"/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Criar transporte em canal 100% dedicado</a:t>
            </a:r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endParaRPr lang="pt-PT" sz="1600" b="1" dirty="0"/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Aumentar a oferta de transporte público, com mais postos/paragens, para servir áreas em expansão urbana</a:t>
            </a:r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endParaRPr lang="pt-PT" sz="1600" b="1" dirty="0"/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Promover a intermodalidade </a:t>
            </a:r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endParaRPr lang="pt-PT" sz="1600" b="1" dirty="0"/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Contribuir para a sustentabilidade ambiental e melhorar a qualidade de vida urbana</a:t>
            </a:r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endParaRPr lang="pt-PT" sz="1600" b="1" dirty="0"/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Alternativa ao transporte individual, diminuindo congestionamentos</a:t>
            </a:r>
          </a:p>
          <a:p>
            <a:pPr algn="just">
              <a:lnSpc>
                <a:spcPts val="1600"/>
              </a:lnSpc>
            </a:pPr>
            <a:endParaRPr lang="pt-PT" sz="1600" b="1" dirty="0"/>
          </a:p>
          <a:p>
            <a:pPr indent="-180000" algn="just">
              <a:lnSpc>
                <a:spcPts val="1600"/>
              </a:lnSpc>
              <a:buFont typeface="Wingdings" panose="05000000000000000000" pitchFamily="2" charset="2"/>
              <a:buChar char="ü"/>
            </a:pPr>
            <a:r>
              <a:rPr lang="pt-PT" sz="1600" b="1" dirty="0"/>
              <a:t>Segurança e Sustentabilidade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2013237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BAD29-B6B8-F348-D8DF-B9D5D1213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3B4FD7EC-5A0F-77C9-B9DE-9083C400C599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03 </a:t>
            </a:r>
            <a:r>
              <a:rPr lang="pt-PT" sz="2800" b="1" dirty="0">
                <a:solidFill>
                  <a:srgbClr val="63A433"/>
                </a:solidFill>
              </a:rPr>
              <a:t>LOCALIZAÇÃO ADMINISTRATIVA DO PROJETO</a:t>
            </a: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96ADA4A8-3788-9D72-788C-FA2C1E36CDFC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48CAAA40-3FD6-BC67-D163-4195387412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CCE6907-23D5-C8EB-774B-0BE353319D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5AFCCB02-39EE-2BBB-E80A-8188FAF0A0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7C1AEC4-0B4F-7971-B6C5-A2CF48477B6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 t="1643" r="1347" b="2306"/>
          <a:stretch>
            <a:fillRect/>
          </a:stretch>
        </p:blipFill>
        <p:spPr bwMode="auto">
          <a:xfrm>
            <a:off x="1188172" y="1729264"/>
            <a:ext cx="7123915" cy="50629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13" name="Tabela 12">
            <a:extLst>
              <a:ext uri="{FF2B5EF4-FFF2-40B4-BE49-F238E27FC236}">
                <a16:creationId xmlns:a16="http://schemas.microsoft.com/office/drawing/2014/main" id="{39AD182D-07A8-897E-A5B9-04FCAE253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494213"/>
              </p:ext>
            </p:extLst>
          </p:nvPr>
        </p:nvGraphicFramePr>
        <p:xfrm>
          <a:off x="6816080" y="4581128"/>
          <a:ext cx="4861051" cy="1640029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864421">
                  <a:extLst>
                    <a:ext uri="{9D8B030D-6E8A-4147-A177-3AD203B41FA5}">
                      <a16:colId xmlns:a16="http://schemas.microsoft.com/office/drawing/2014/main" val="518848025"/>
                    </a:ext>
                  </a:extLst>
                </a:gridCol>
                <a:gridCol w="864421">
                  <a:extLst>
                    <a:ext uri="{9D8B030D-6E8A-4147-A177-3AD203B41FA5}">
                      <a16:colId xmlns:a16="http://schemas.microsoft.com/office/drawing/2014/main" val="3415094006"/>
                    </a:ext>
                  </a:extLst>
                </a:gridCol>
                <a:gridCol w="1077031">
                  <a:extLst>
                    <a:ext uri="{9D8B030D-6E8A-4147-A177-3AD203B41FA5}">
                      <a16:colId xmlns:a16="http://schemas.microsoft.com/office/drawing/2014/main" val="2446012298"/>
                    </a:ext>
                  </a:extLst>
                </a:gridCol>
                <a:gridCol w="2055178">
                  <a:extLst>
                    <a:ext uri="{9D8B030D-6E8A-4147-A177-3AD203B41FA5}">
                      <a16:colId xmlns:a16="http://schemas.microsoft.com/office/drawing/2014/main" val="2264394690"/>
                    </a:ext>
                  </a:extLst>
                </a:gridCol>
              </a:tblGrid>
              <a:tr h="48975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Região</a:t>
                      </a:r>
                      <a:endParaRPr lang="pt-PT" sz="1100" dirty="0">
                        <a:solidFill>
                          <a:srgbClr val="63A433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Helvetica" panose="020B0604020202020204" pitchFamily="34" charset="0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NUTS II</a:t>
                      </a:r>
                      <a:endParaRPr lang="pt-PT" sz="1100" dirty="0">
                        <a:solidFill>
                          <a:srgbClr val="63A433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Helvetica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Sub-Região</a:t>
                      </a:r>
                      <a:endParaRPr lang="pt-PT" sz="1100" dirty="0">
                        <a:solidFill>
                          <a:srgbClr val="63A433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Helvetica" panose="020B0604020202020204" pitchFamily="34" charset="0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NUTS III</a:t>
                      </a:r>
                      <a:endParaRPr lang="pt-PT" sz="1100" dirty="0">
                        <a:solidFill>
                          <a:srgbClr val="63A433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Helvetica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Distrito e</a:t>
                      </a: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 Concelho</a:t>
                      </a:r>
                      <a:endParaRPr lang="pt-PT" sz="1100" dirty="0">
                        <a:solidFill>
                          <a:srgbClr val="63A433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Helvetica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63A433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Freguesias</a:t>
                      </a:r>
                      <a:endParaRPr lang="pt-PT" sz="1100" dirty="0">
                        <a:solidFill>
                          <a:srgbClr val="63A433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Helvetica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9079"/>
                  </a:ext>
                </a:extLst>
              </a:tr>
              <a:tr h="312073">
                <a:tc rowSpan="6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Grande Lisboa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6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Grande Lisboa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6"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PT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mbria" panose="02040503050406030204" pitchFamily="18" charset="0"/>
                          <a:cs typeface="Helvetica" panose="020B0604020202020204" pitchFamily="34" charset="0"/>
                        </a:rPr>
                        <a:t>Lisboa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40404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Santa Maria Maior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1963660"/>
                  </a:ext>
                </a:extLst>
              </a:tr>
              <a:tr h="12243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100">
                          <a:solidFill>
                            <a:srgbClr val="40404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São Vicente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3545455"/>
                  </a:ext>
                </a:extLst>
              </a:tr>
              <a:tr h="12243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100">
                          <a:solidFill>
                            <a:srgbClr val="40404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Penha de França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6572239"/>
                  </a:ext>
                </a:extLst>
              </a:tr>
              <a:tr h="12243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100">
                          <a:solidFill>
                            <a:srgbClr val="40404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Beato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9199601"/>
                  </a:ext>
                </a:extLst>
              </a:tr>
              <a:tr h="12243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100">
                          <a:solidFill>
                            <a:srgbClr val="40404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Marvila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6928262"/>
                  </a:ext>
                </a:extLst>
              </a:tr>
              <a:tr h="12243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40404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Parque das Nações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5142108"/>
                  </a:ext>
                </a:extLst>
              </a:tr>
            </a:tbl>
          </a:graphicData>
        </a:graphic>
      </p:graphicFrame>
      <p:sp>
        <p:nvSpPr>
          <p:cNvPr id="14" name="Text Box 9">
            <a:extLst>
              <a:ext uri="{FF2B5EF4-FFF2-40B4-BE49-F238E27FC236}">
                <a16:creationId xmlns:a16="http://schemas.microsoft.com/office/drawing/2014/main" id="{53E2072F-3ECA-83E7-27AD-D31378E81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9817" y="6562928"/>
            <a:ext cx="2232248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just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Enquadramento administrativo do Projeto 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125550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BF884-DDA8-5DAA-81A6-DAB9AC59E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095D4887-064B-C0F0-DF26-F20404B18364}"/>
              </a:ext>
            </a:extLst>
          </p:cNvPr>
          <p:cNvSpPr txBox="1"/>
          <p:nvPr/>
        </p:nvSpPr>
        <p:spPr>
          <a:xfrm>
            <a:off x="1138269" y="836712"/>
            <a:ext cx="104154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03 </a:t>
            </a:r>
            <a:r>
              <a:rPr lang="pt-PT" sz="2800" b="1" dirty="0">
                <a:solidFill>
                  <a:srgbClr val="63A433"/>
                </a:solidFill>
              </a:rPr>
              <a:t>ENQUADRAMENTO DO PROJETO </a:t>
            </a:r>
          </a:p>
          <a:p>
            <a:r>
              <a:rPr lang="pt-PT" sz="2800" b="1" dirty="0">
                <a:solidFill>
                  <a:srgbClr val="63A433"/>
                </a:solidFill>
              </a:rPr>
              <a:t>EM ÁREAS SENSÍVEIS</a:t>
            </a: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A01D0823-5FED-1007-9F0B-D3806E3DAE7D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6682EB9D-0864-6561-854E-555F8C2C81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6593AC8-D31D-199A-80EA-504ADC3B20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6ABB3617-2CB9-74FC-8C65-B39D85D867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994128-9AA2-55A1-B476-14687C40EB01}"/>
              </a:ext>
            </a:extLst>
          </p:cNvPr>
          <p:cNvSpPr txBox="1"/>
          <p:nvPr/>
        </p:nvSpPr>
        <p:spPr>
          <a:xfrm>
            <a:off x="839416" y="2515711"/>
            <a:ext cx="59742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área de estudo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não se sobrepõe a nenhuma área incluída no Sistema Nacional de Áreas Classificadas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(SNAC).</a:t>
            </a:r>
            <a:endParaRPr lang="pt-PT" sz="16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C179E9C-EBBB-4130-41B6-F040CB3E23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688216"/>
            <a:ext cx="4472937" cy="5837128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936338F8-3039-4C31-E416-4CDD88BE355A}"/>
              </a:ext>
            </a:extLst>
          </p:cNvPr>
          <p:cNvSpPr txBox="1"/>
          <p:nvPr/>
        </p:nvSpPr>
        <p:spPr>
          <a:xfrm>
            <a:off x="862100" y="3479568"/>
            <a:ext cx="6096000" cy="2436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No que respeita às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áreas sensíveis do ponto de vista cultural e patrimonial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foram identificadas as seguintes Zonas: </a:t>
            </a:r>
          </a:p>
          <a:p>
            <a:pPr marL="342900" lvl="0" indent="-342900" algn="just">
              <a:buFont typeface="Symbol" panose="05050102010706020507" pitchFamily="18" charset="2"/>
              <a:buChar char=""/>
            </a:pPr>
            <a:r>
              <a:rPr lang="pt-PT" sz="1600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Zona Especial de Proteção (ZEP)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Museu Militar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(Imóvel de Interesse Público/ Monumento de Interesse Público);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ZEP conjunta Barbadinhos e Pavilhão de Portugal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(Imóvel de Interesse Público/ Monumento de Interesse Público)); </a:t>
            </a:r>
          </a:p>
          <a:p>
            <a:pPr marL="342900" lvl="0" indent="-342900" algn="just">
              <a:buFont typeface="Symbol" panose="05050102010706020507" pitchFamily="18" charset="2"/>
              <a:buChar char=""/>
            </a:pPr>
            <a:endParaRPr lang="pt-PT" sz="16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Symbol" panose="05050102010706020507" pitchFamily="18" charset="2"/>
              <a:buChar char=""/>
            </a:pPr>
            <a:r>
              <a:rPr lang="pt-PT" sz="1600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Zona Geral de Proteção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Fábrica A Nacional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(Imóvel de Interesse Público/ Monumento de Interesse Público).</a:t>
            </a: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1E39CB3B-40C6-F7B1-9031-14B5A2BF52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6160" y="6536728"/>
            <a:ext cx="4472937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Enquadramento da área de estudo em áreas classificadas e/ou sensíveis 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3206661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51A182ED-FD24-0A3A-14F0-E7B21468D198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A5748618-EA55-99B4-4D6A-B6ED6E5ECDA5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D83EFB9F-92FD-4C2E-078C-1266C49972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5704295-5725-2272-0F01-5CF391C40F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2524FFAB-FC49-ABE7-6BCF-26677F577C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9" name="Text Box 9">
            <a:extLst>
              <a:ext uri="{FF2B5EF4-FFF2-40B4-BE49-F238E27FC236}">
                <a16:creationId xmlns:a16="http://schemas.microsoft.com/office/drawing/2014/main" id="{DB6BCD05-8821-2E50-E8F7-7D94497FE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88699" y="1060900"/>
            <a:ext cx="2661858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Síntese global dos dados do Projeto da Linha de Elétrico 16E</a:t>
            </a:r>
          </a:p>
        </p:txBody>
      </p:sp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7217F62F-F92B-7A8D-5303-B0D0701506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070844"/>
              </p:ext>
            </p:extLst>
          </p:nvPr>
        </p:nvGraphicFramePr>
        <p:xfrm>
          <a:off x="473879" y="1940687"/>
          <a:ext cx="11244242" cy="4833498"/>
        </p:xfrm>
        <a:graphic>
          <a:graphicData uri="http://schemas.openxmlformats.org/drawingml/2006/table">
            <a:tbl>
              <a:tblPr firstRow="1" firstCol="1" bandRow="1"/>
              <a:tblGrid>
                <a:gridCol w="2885817">
                  <a:extLst>
                    <a:ext uri="{9D8B030D-6E8A-4147-A177-3AD203B41FA5}">
                      <a16:colId xmlns:a16="http://schemas.microsoft.com/office/drawing/2014/main" val="2304450108"/>
                    </a:ext>
                  </a:extLst>
                </a:gridCol>
                <a:gridCol w="8358425">
                  <a:extLst>
                    <a:ext uri="{9D8B030D-6E8A-4147-A177-3AD203B41FA5}">
                      <a16:colId xmlns:a16="http://schemas.microsoft.com/office/drawing/2014/main" val="1774242868"/>
                    </a:ext>
                  </a:extLst>
                </a:gridCol>
              </a:tblGrid>
              <a:tr h="141203">
                <a:tc gridSpan="2">
                  <a:txBody>
                    <a:bodyPr/>
                    <a:lstStyle/>
                    <a:p>
                      <a:pPr algn="ctr">
                        <a:spcAft>
                          <a:spcPts val="1000"/>
                        </a:spcAft>
                        <a:buNone/>
                      </a:pPr>
                      <a:r>
                        <a:rPr lang="pt-PT" sz="1000" b="1">
                          <a:solidFill>
                            <a:srgbClr val="63A433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CARACTERÍSTICAS PRINCIPAIS</a:t>
                      </a:r>
                      <a:endParaRPr lang="pt-PT" sz="10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5044757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Extensão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Aproximadamente </a:t>
                      </a: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 km de percurso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910022"/>
                  </a:ext>
                </a:extLst>
              </a:tr>
              <a:tr h="24961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Infraestrutura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Canal 100 % dedicado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, garantindo maior rapidez e fiabilidade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017768"/>
                  </a:ext>
                </a:extLst>
              </a:tr>
              <a:tr h="1102402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Paragens/Estações Previstas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Total de</a:t>
                      </a: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 17 (Traçado de Referência)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: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lvl="0" indent="-228600" algn="just">
                        <a:buFont typeface="+mj-lt"/>
                        <a:buAutoNum type="arabicPeriod"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Estação Santa Apolónia 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lvl="0" indent="-228600" algn="just">
                        <a:buFont typeface="+mj-lt"/>
                        <a:buAutoNum type="arabicPeriod"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Xabregas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lvl="0" indent="-228600" algn="just">
                        <a:buFont typeface="+mj-lt"/>
                        <a:buAutoNum type="arabicPeriod"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Beato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lvl="0" indent="-228600" algn="just">
                        <a:buFont typeface="+mj-lt"/>
                        <a:buAutoNum type="arabicPeriod"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Marvila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7741766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N.º de Elétricos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24 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+ 2 + 2 (Prevenção e Manutenção)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0957954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Frequência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Intervalos de até 10 minutos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entre elétricos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4187654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Horário de funcionamento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Período das </a:t>
                      </a: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06:00 à 01:00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3056329"/>
                  </a:ext>
                </a:extLst>
              </a:tr>
              <a:tr h="310646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Velocidade média de referência de exploração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 km/h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1225019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Tempo de Viagem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Cerca de </a:t>
                      </a: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 minutos entre os terminais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, face aos atuais 60 minutos (15 minutos do Parque das Nações Sul à Praça do Comércio)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903423"/>
                  </a:ext>
                </a:extLst>
              </a:tr>
              <a:tr h="491236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Ligações Diretas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buFont typeface="Symbol" panose="05050102010706020507" pitchFamily="18" charset="2"/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À linha Vermelha, Azul e Verde do Metropolitano de Lisboa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Do Arco Ribeirinho Oriental ao Centro da Cidade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Entre os pontos mais relevantes do Parque das Nações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e 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Do Parque Tejo/ Trancão ao BRT de Loures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224283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Material circulante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Capacidade máxima de </a:t>
                      </a: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220 pessoas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0145288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N.º Vias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2 simples/Via dupla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8961269"/>
                  </a:ext>
                </a:extLst>
              </a:tr>
              <a:tr h="180241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Largura mínima da seção / espaço canal (m)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Operação com veículos de 2,40 m de largura. 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0629416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Bitola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900 mm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590286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Traçado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De nível 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4909746"/>
                  </a:ext>
                </a:extLst>
              </a:tr>
              <a:tr h="155323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Investimento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160 milhões de euros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, com cofinanciamento europeu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4312544"/>
                  </a:ext>
                </a:extLst>
              </a:tr>
              <a:tr h="310646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b="1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Benefícios Estimados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Avaliados em 298 milhões de euros, considerando melhorias na mobilidade e impactos ambientais positivos (-4800 veículos / dia e -124 mil toneladas CO</a:t>
                      </a:r>
                      <a:r>
                        <a:rPr lang="pt-PT" sz="1100" baseline="300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 (Relatório TIS)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5926066"/>
                  </a:ext>
                </a:extLst>
              </a:tr>
              <a:tr h="310646"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Parque de Manutenção e Oficinas (</a:t>
                      </a:r>
                      <a:r>
                        <a:rPr lang="pt-PT" sz="1100" b="1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PMO</a:t>
                      </a:r>
                      <a:r>
                        <a:rPr lang="pt-PT" sz="110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</a:t>
                      </a:r>
                      <a:endParaRPr lang="pt-PT" sz="110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1000"/>
                        </a:spcAft>
                        <a:buNone/>
                      </a:pPr>
                      <a:r>
                        <a:rPr lang="pt-PT" sz="1100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Previsto construir sob a Ponte Vasco da Gama, onde também serão efetuados os trabalhos de Estação de Serviço e de manutenção. Permitirá as operações de manutenção e limpeza da frota e 15 lugares de parqueamento.</a:t>
                      </a:r>
                      <a:endParaRPr lang="pt-PT" sz="1100" dirty="0">
                        <a:solidFill>
                          <a:srgbClr val="3C3D3C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2713" marR="5271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2147487"/>
                  </a:ext>
                </a:extLst>
              </a:tr>
            </a:tbl>
          </a:graphicData>
        </a:graphic>
      </p:graphicFrame>
      <p:sp>
        <p:nvSpPr>
          <p:cNvPr id="16" name="CaixaDeTexto 15">
            <a:extLst>
              <a:ext uri="{FF2B5EF4-FFF2-40B4-BE49-F238E27FC236}">
                <a16:creationId xmlns:a16="http://schemas.microsoft.com/office/drawing/2014/main" id="{9C396CEC-DA2E-105C-0344-9A21A8185F85}"/>
              </a:ext>
            </a:extLst>
          </p:cNvPr>
          <p:cNvSpPr txBox="1"/>
          <p:nvPr/>
        </p:nvSpPr>
        <p:spPr>
          <a:xfrm>
            <a:off x="5634652" y="2839678"/>
            <a:ext cx="1694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100" dirty="0"/>
              <a:t>5. Poço do Bispo</a:t>
            </a:r>
          </a:p>
          <a:p>
            <a:pPr marL="228600" indent="-228600">
              <a:buAutoNum type="arabicPeriod" startAt="6"/>
            </a:pPr>
            <a:r>
              <a:rPr lang="pt-PT" sz="1100" dirty="0"/>
              <a:t>Braço de Prata</a:t>
            </a:r>
          </a:p>
          <a:p>
            <a:pPr marL="228600" indent="-228600">
              <a:buAutoNum type="arabicPeriod" startAt="6"/>
            </a:pPr>
            <a:r>
              <a:rPr lang="pt-PT" sz="1100" dirty="0"/>
              <a:t>Matinha</a:t>
            </a:r>
          </a:p>
          <a:p>
            <a:pPr marL="228600" indent="-228600">
              <a:buAutoNum type="arabicPeriod" startAt="6"/>
            </a:pPr>
            <a:r>
              <a:rPr lang="pt-PT" sz="1100" dirty="0"/>
              <a:t>Parque das Nações Sul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76DCD4D7-3246-3E7B-13F7-95BCDECBA105}"/>
              </a:ext>
            </a:extLst>
          </p:cNvPr>
          <p:cNvSpPr txBox="1"/>
          <p:nvPr/>
        </p:nvSpPr>
        <p:spPr>
          <a:xfrm>
            <a:off x="7441667" y="2847689"/>
            <a:ext cx="18722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100" dirty="0"/>
              <a:t>9.  Oceanário de Lisboa</a:t>
            </a:r>
          </a:p>
          <a:p>
            <a:r>
              <a:rPr lang="pt-PT" sz="1100" dirty="0"/>
              <a:t>10.  Pavilhão de Portugal</a:t>
            </a:r>
          </a:p>
          <a:p>
            <a:r>
              <a:rPr lang="pt-PT" sz="1100" dirty="0"/>
              <a:t>11.  Estação Oriente</a:t>
            </a:r>
          </a:p>
          <a:p>
            <a:r>
              <a:rPr lang="pt-PT" sz="1100" dirty="0"/>
              <a:t>12.  Torre Vasco da Gama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B43E1F12-A26D-EE21-9A88-BF503BEDBB3C}"/>
              </a:ext>
            </a:extLst>
          </p:cNvPr>
          <p:cNvSpPr txBox="1"/>
          <p:nvPr/>
        </p:nvSpPr>
        <p:spPr>
          <a:xfrm>
            <a:off x="9077016" y="2678411"/>
            <a:ext cx="264110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100" dirty="0"/>
              <a:t>13.  Peregrinação</a:t>
            </a:r>
          </a:p>
          <a:p>
            <a:r>
              <a:rPr lang="pt-PT" sz="1100" dirty="0"/>
              <a:t>14.  Rotunda da República da Colômbia </a:t>
            </a:r>
          </a:p>
          <a:p>
            <a:r>
              <a:rPr lang="pt-PT" sz="1100" dirty="0"/>
              <a:t>15.  Parque Tejo</a:t>
            </a:r>
          </a:p>
          <a:p>
            <a:r>
              <a:rPr lang="pt-PT" sz="1100" dirty="0"/>
              <a:t>16.  Parque das Nações Norte </a:t>
            </a:r>
          </a:p>
          <a:p>
            <a:r>
              <a:rPr lang="pt-PT" sz="1100" dirty="0"/>
              <a:t>17.  Estação Sacavém</a:t>
            </a:r>
          </a:p>
        </p:txBody>
      </p:sp>
    </p:spTree>
    <p:extLst>
      <p:ext uri="{BB962C8B-B14F-4D97-AF65-F5344CB8AC3E}">
        <p14:creationId xmlns:p14="http://schemas.microsoft.com/office/powerpoint/2010/main" val="3454857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BFB2E7-D4C7-90C3-79D6-B876FAC40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2F49A5D6-52BA-A829-AD7D-41C8F4167922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D90F2BEC-5C7C-BAC2-F283-6E90B03826FE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B75B1AD3-CCFE-D7C6-EBBD-02DA64FAE7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179B8F4-FD10-CA03-0DFD-E0B9130CD9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784371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114367FF-1BE4-54E9-A43A-4A7BE2819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6939E652-5F43-E832-F7C3-D7B3AF0C1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503812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CARACTERÍSTICAS DO MATERIAL CIRCULANTE</a:t>
            </a:r>
          </a:p>
        </p:txBody>
      </p:sp>
      <p:pic>
        <p:nvPicPr>
          <p:cNvPr id="3" name="Picture 1" descr="A blueprint of a building&#10;&#10;AI-generated content may be incorrect.">
            <a:extLst>
              <a:ext uri="{FF2B5EF4-FFF2-40B4-BE49-F238E27FC236}">
                <a16:creationId xmlns:a16="http://schemas.microsoft.com/office/drawing/2014/main" id="{1B456156-9A49-5DC6-715F-FACCFF5995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560" y="2492896"/>
            <a:ext cx="5666105" cy="323786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2FD51C0-3201-79CE-381B-921AFDACE12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3799"/>
          <a:stretch>
            <a:fillRect/>
          </a:stretch>
        </p:blipFill>
        <p:spPr bwMode="auto">
          <a:xfrm>
            <a:off x="6888088" y="2119265"/>
            <a:ext cx="4664798" cy="22491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4E1FD5C-7649-8FAB-B214-8CB9E050463B}"/>
              </a:ext>
            </a:extLst>
          </p:cNvPr>
          <p:cNvSpPr txBox="1"/>
          <p:nvPr/>
        </p:nvSpPr>
        <p:spPr>
          <a:xfrm>
            <a:off x="6816079" y="4523636"/>
            <a:ext cx="482453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Projeto considera a utilização de material circulante idêntico ao recentemente adquirido à CAF pela Carris: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veículo articulado em 5 módulos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com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comprimento total de 28,5m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bitola de 900mm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largura dos veículos de 2,40m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e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circulação unidirecional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com portas de entrada e saída do lado direito do veículo.</a:t>
            </a: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71B4F27E-50FC-CAAE-C718-5960D70D5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5870" y="5985574"/>
            <a:ext cx="5557795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Tipologia do material circulante – Planta e Cortes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636245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9F52E-40DC-4E80-4F78-F0C5BCA7F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319359D4-1B63-8131-AF51-562E5AE594F6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F8FEC6B7-6413-45D4-00CE-5C82F8508965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D138DF79-7F38-DA2D-6FC0-13D9ACC2BB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73BCE6C-9637-407D-912F-F7EB0C7246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C0589337-C2F1-83DF-C3A8-386AF95AB4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CC4B5B2F-C449-C78B-B8D5-3F06A9404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669674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CARACTERÍSTICAS DO TRAÇADO E ALTERNATIVAS DE PROJETO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07A5505-7C19-900F-28CD-2240B59EB9FA}"/>
              </a:ext>
            </a:extLst>
          </p:cNvPr>
          <p:cNvSpPr txBox="1"/>
          <p:nvPr/>
        </p:nvSpPr>
        <p:spPr>
          <a:xfrm>
            <a:off x="1002268" y="2795444"/>
            <a:ext cx="394160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projeto global da extensão do serviço de elétrico rápido ao Parque do Tejo encontra-se repartido em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dez troços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referindo-se o presente EIA aos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troços 3 a 12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agrupados em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seis Zonas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C43E5E0E-377B-6265-AD20-14F40BA609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88" y="2471149"/>
            <a:ext cx="6408712" cy="4206637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2EB07B1D-5256-3B8F-84ED-191EEA569C6A}"/>
              </a:ext>
            </a:extLst>
          </p:cNvPr>
          <p:cNvSpPr txBox="1"/>
          <p:nvPr/>
        </p:nvSpPr>
        <p:spPr>
          <a:xfrm>
            <a:off x="1002268" y="4453808"/>
            <a:ext cx="39416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Foi estabelecido um </a:t>
            </a:r>
            <a:r>
              <a:rPr lang="pt-PT" sz="1400" b="1" dirty="0">
                <a:solidFill>
                  <a:srgbClr val="FFFF00"/>
                </a:solidFill>
                <a:effectLst/>
                <a:highlight>
                  <a:srgbClr val="3C3D3C"/>
                </a:highligh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Traçado de Referência</a:t>
            </a:r>
            <a:r>
              <a:rPr lang="pt-PT" sz="14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e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quatro Alternativas de Traçado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Alternativas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2A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e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pt-PT" sz="1400" dirty="0">
              <a:solidFill>
                <a:srgbClr val="3C3D3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557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39B93412-6DEC-0E47-ABA3-E42A02680E50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4FED59C0-7334-BB03-7D46-FEF3300A17FF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3DAD6AA1-2345-B4E4-DF4A-67DC6BDA62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972C937-873D-AA7B-1F70-9FA78D7A4D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C8D18346-2FAB-DDC9-D041-CEB66FC7C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9" name="Text Box 9">
            <a:extLst>
              <a:ext uri="{FF2B5EF4-FFF2-40B4-BE49-F238E27FC236}">
                <a16:creationId xmlns:a16="http://schemas.microsoft.com/office/drawing/2014/main" id="{04983232-2038-0B00-24A7-29874815C0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669674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CARACTERÍSTICAS DO TRAÇADO E ALTERNATIVAS DE PROJETO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50AB7AF-09E1-999C-E61C-C5CC417789A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0" y="2616785"/>
            <a:ext cx="12192000" cy="3650997"/>
          </a:xfrm>
          <a:prstGeom prst="rect">
            <a:avLst/>
          </a:prstGeom>
        </p:spPr>
      </p:pic>
      <p:sp>
        <p:nvSpPr>
          <p:cNvPr id="12" name="Text Box 9">
            <a:extLst>
              <a:ext uri="{FF2B5EF4-FFF2-40B4-BE49-F238E27FC236}">
                <a16:creationId xmlns:a16="http://schemas.microsoft.com/office/drawing/2014/main" id="{B65C8479-48E7-34A4-078B-AF7591F69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77550"/>
            <a:ext cx="12192000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Esquema do Traçado de Referência e Alternativas 1, 2, 2A e 3 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1105705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71F7EF-1450-8C4D-D8A4-A4D105B24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F509588D-061A-4522-2326-288D20F0AA08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B09B6FA6-4FCA-63B6-7B85-842CD0F41A94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3B79A2AB-6AB3-9ACE-E7CB-5C11652D38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4B41542-19E1-FC5D-AC6F-DD97CE0A89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F6A55D02-0197-E0E3-303B-3BE70695A3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BF99A8F2-B9E8-D4AF-D6E2-8B0907265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16832"/>
            <a:ext cx="655029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PROJETO DE (RE)ORDENAMENTO URBANO (ANÁLISE </a:t>
            </a:r>
            <a:r>
              <a:rPr lang="pt-PT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SWOT</a:t>
            </a:r>
            <a:r>
              <a:rPr lang="pt-PT" dirty="0">
                <a:solidFill>
                  <a:srgbClr val="3C3D3C"/>
                </a:solidFill>
              </a:rPr>
              <a:t>)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E6F7353-017F-AA83-B67E-3D3588333F2D}"/>
              </a:ext>
            </a:extLst>
          </p:cNvPr>
          <p:cNvSpPr txBox="1"/>
          <p:nvPr/>
        </p:nvSpPr>
        <p:spPr>
          <a:xfrm>
            <a:off x="911423" y="2348880"/>
            <a:ext cx="107920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A metodologia para identificar as maior-valias e dificuldades associadas à implantação do 16E, para cada uma das alternativas e para cada troço em análise, teve em conta as seguintes diretrizes:</a:t>
            </a:r>
            <a:endParaRPr lang="pt-PT" sz="14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EF93278A-2EC4-A5D0-E5ED-9395A9FAA241}"/>
              </a:ext>
            </a:extLst>
          </p:cNvPr>
          <p:cNvSpPr txBox="1"/>
          <p:nvPr/>
        </p:nvSpPr>
        <p:spPr>
          <a:xfrm>
            <a:off x="911424" y="2924944"/>
            <a:ext cx="5040560" cy="2805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pt-PT" sz="1300" b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Minimizar</a:t>
            </a:r>
            <a:r>
              <a:rPr lang="pt-PT" sz="13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 as alterações à utilização atual do espaço público, melhorando, sempre que possível as condições existentes. </a:t>
            </a: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pt-PT" sz="1300" b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Garantir espaços de circulação pedonal e ciclável </a:t>
            </a:r>
            <a:r>
              <a:rPr lang="pt-PT" sz="13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 respeitar o número de vias estabelecidos nos PMOT em vigor.</a:t>
            </a: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pt-PT" sz="1300" b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Minimizar</a:t>
            </a:r>
            <a:r>
              <a:rPr lang="pt-PT" sz="13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 as interferências e da necessidade de transplante do arvoredo existente.</a:t>
            </a:r>
          </a:p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pt-PT" sz="1300" b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Minimizar</a:t>
            </a:r>
            <a:r>
              <a:rPr lang="pt-PT" sz="13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 o desvio das múltiplas infraestruturas enterradas, tendo em conta a respetiva complexidade e custo elevado. </a:t>
            </a:r>
          </a:p>
          <a:p>
            <a:pPr marL="171450" marR="0" lvl="0" indent="-1714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PT" sz="1300" b="1" i="0" u="sng" strike="noStrike" kern="1200" cap="none" spc="0" normalizeH="0" baseline="0" noProof="0" dirty="0">
                <a:ln>
                  <a:noFill/>
                </a:ln>
                <a:solidFill>
                  <a:srgbClr val="3C3D3C"/>
                </a:solidFill>
                <a:effectLst/>
                <a:uLnTx/>
                <a:uFillTx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Respeitar</a:t>
            </a:r>
            <a:r>
              <a:rPr kumimoji="0" lang="pt-PT" sz="1300" b="1" i="0" u="none" strike="noStrike" kern="1200" cap="none" spc="0" normalizeH="0" baseline="0" noProof="0" dirty="0">
                <a:ln>
                  <a:noFill/>
                </a:ln>
                <a:solidFill>
                  <a:srgbClr val="3C3D3C"/>
                </a:solidFill>
                <a:effectLst/>
                <a:uLnTx/>
                <a:uFillTx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 as condicionantes de traçado na transposição do viaduto de Santa Apolónia e viabilização de futura ligação à Avenida Mouzinho de Albuquerque.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F974FFE5-A025-4F84-F6AF-1BAAB2879207}"/>
              </a:ext>
            </a:extLst>
          </p:cNvPr>
          <p:cNvSpPr txBox="1"/>
          <p:nvPr/>
        </p:nvSpPr>
        <p:spPr>
          <a:xfrm>
            <a:off x="948962" y="6248925"/>
            <a:ext cx="1085849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pt-PT" sz="1300" b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Respeitar</a:t>
            </a:r>
            <a:r>
              <a:rPr lang="pt-PT" sz="13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 as condicionantes de traçado no atravessamento das urbanizações de Braço de Prata e da Matinha, tendo em conta que no caso concreto da Matinha, os terrenos não se encontram integralmente disponíveis e não há garantia da execução prévia do eixo central da urbanização da Matinha.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48F3ACF0-B746-A000-FBE6-E7C32083D8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2239" y="3140968"/>
            <a:ext cx="5940425" cy="1934845"/>
          </a:xfrm>
          <a:prstGeom prst="rect">
            <a:avLst/>
          </a:prstGeom>
        </p:spPr>
      </p:pic>
      <p:sp>
        <p:nvSpPr>
          <p:cNvPr id="16" name="Text Box 9">
            <a:extLst>
              <a:ext uri="{FF2B5EF4-FFF2-40B4-BE49-F238E27FC236}">
                <a16:creationId xmlns:a16="http://schemas.microsoft.com/office/drawing/2014/main" id="{A5845ACA-B269-3430-7507-1E6343CFA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3617" y="5110779"/>
            <a:ext cx="5494133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Perfil transversal tipo exemplificativo das condicionantes existentes</a:t>
            </a:r>
            <a:endParaRPr lang="pt-PT" sz="1200" dirty="0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502BA201-C5AC-D064-C3A4-06DF25B20E0E}"/>
              </a:ext>
            </a:extLst>
          </p:cNvPr>
          <p:cNvSpPr txBox="1"/>
          <p:nvPr/>
        </p:nvSpPr>
        <p:spPr>
          <a:xfrm>
            <a:off x="948962" y="5752293"/>
            <a:ext cx="1085849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pt-PT" sz="1300" b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Constituição de interfaces ‘’secundárias</a:t>
            </a:r>
            <a:r>
              <a:rPr lang="pt-PT" sz="13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’’, definindo nós nas redes de transporte público de passageiros, de modo a assegurar a articulação entre os vários modos de transporte e promover a intermodalidade.</a:t>
            </a:r>
          </a:p>
        </p:txBody>
      </p:sp>
    </p:spTree>
    <p:extLst>
      <p:ext uri="{BB962C8B-B14F-4D97-AF65-F5344CB8AC3E}">
        <p14:creationId xmlns:p14="http://schemas.microsoft.com/office/powerpoint/2010/main" val="491865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E2D87-8561-BF02-436B-314FCF155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597A5E1A-E9CC-E8B9-9C40-B0BD8C8238B1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AF0E0AC8-F925-CA94-400E-E60E576621D2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CE7FF8F0-55B3-0300-CB8A-B1E05EAFCF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45C7136-09AF-D6E8-7C83-A99498F3A7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1930BBBA-8A4F-B18B-D6BC-4DF11D0B2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DB67760B-A020-6AF9-E0C8-688F3E9A7D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294989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TRAÇADO DE REFERÊNCIA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1F91FBA-D874-E822-83C1-5820A846E3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105" y="2204864"/>
            <a:ext cx="6941988" cy="3816424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39B2539F-E646-8714-986A-35549A036699}"/>
              </a:ext>
            </a:extLst>
          </p:cNvPr>
          <p:cNvSpPr txBox="1"/>
          <p:nvPr/>
        </p:nvSpPr>
        <p:spPr>
          <a:xfrm>
            <a:off x="747267" y="2780928"/>
            <a:ext cx="4124597" cy="2590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</a:t>
            </a:r>
            <a:r>
              <a:rPr lang="pt-PT" sz="14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raçado de Referência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caracteriza-se pela sua linearidade, desenvolvendo-se ao longo do eixo Av. Infante Dom Henrique / Loteamento Prata Riverside/ PP Matinha/ Alameda dos Oceanos, desviando para o Passeio Heróis do Mar, após a Rotunda da República da Colômbia.</a:t>
            </a:r>
          </a:p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orresponde à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solução que, em cada troço, melhor se adapta aos múltiplos condicionamentos, minimizando a interferência com o arvoredo existente, bem como com as infraestruturas enterradas.</a:t>
            </a:r>
          </a:p>
        </p:txBody>
      </p:sp>
    </p:spTree>
    <p:extLst>
      <p:ext uri="{BB962C8B-B14F-4D97-AF65-F5344CB8AC3E}">
        <p14:creationId xmlns:p14="http://schemas.microsoft.com/office/powerpoint/2010/main" val="37227009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C021B-993A-71B5-7A3A-6DF91A9AE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BD1FAFF3-C458-7CFD-200B-86A6609C22D1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9686C1EF-F202-E9CE-14BD-FBC01B2F56CE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5200102F-F633-B13F-CED5-495AD03EA3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981D3AA-7588-462F-C5CD-669C10F752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EC7492B5-BC79-AD5F-9292-594B2409D1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D8BE39B-6ECE-CE7F-42FA-7D6ACAF31730}"/>
              </a:ext>
            </a:extLst>
          </p:cNvPr>
          <p:cNvSpPr txBox="1"/>
          <p:nvPr/>
        </p:nvSpPr>
        <p:spPr>
          <a:xfrm>
            <a:off x="747267" y="3411577"/>
            <a:ext cx="3116485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traçado da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Alternativa 1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difere do </a:t>
            </a: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raçado de Referência, na implantação do canal do elétrico na Av. Infante Dom Henrique e no traçado adjacente ao Parque Ribeirinho Oriental, referente ao Loteamento Prata Riverside/PP da Matinha.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C9333519-1C24-6A60-4654-102A2CBE65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79776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ALTERNATIVA 1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1C96E86B-E8FE-BB2C-CDA8-845A93AD10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7" y="2204863"/>
            <a:ext cx="7920880" cy="433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3290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7B06A-853F-BDA3-CF1E-38DBF8222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76A63F18-B614-E79E-E033-49762A26178E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DB272813-79A7-6530-BA62-84F269207237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BA7816F0-4617-B570-C2AE-EE18ECCAFB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E7D4D01-3121-D51D-90BA-730F39B369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F890B2DF-4303-B2F8-32B8-CFD29EDDF8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AA05E7E-2519-C2B1-4DC3-81BA6447F44D}"/>
              </a:ext>
            </a:extLst>
          </p:cNvPr>
          <p:cNvSpPr txBox="1"/>
          <p:nvPr/>
        </p:nvSpPr>
        <p:spPr>
          <a:xfrm>
            <a:off x="623392" y="3411577"/>
            <a:ext cx="324036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traçado da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Alternativa 2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caracteriza-se por se desenvolver ao longo do eixo Av. Infante Dom Henrique/ Loteamento Prata Riverside/ PP Matinha/ Av. Dom João II (Gare do Oriente) e Via do Oriente. 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9CBD54FE-E971-6B70-6618-8A2CFBD8D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79776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ALTERNATIVA 2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7F69126F-8C83-7BBE-2EBE-7130CA6724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493" y="2225054"/>
            <a:ext cx="7891163" cy="432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32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E8723-A761-E18B-99CB-041C58565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4C315C10-6DFE-DB57-89F2-7B531755A617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0A559C0C-1DB7-882C-CD52-657D035505F4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F1C65ACC-739A-CCB4-E220-52DE3EB3DC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F23D603-A154-FB54-D2EA-FA5AAF8B6D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093445D5-2DA2-F340-732E-EB6B9649BF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AC1375ED-36A9-211F-3323-F7566D43712D}"/>
              </a:ext>
            </a:extLst>
          </p:cNvPr>
          <p:cNvSpPr txBox="1"/>
          <p:nvPr/>
        </p:nvSpPr>
        <p:spPr>
          <a:xfrm>
            <a:off x="551384" y="3411577"/>
            <a:ext cx="338437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</a:t>
            </a:r>
            <a:r>
              <a:rPr lang="pt-PT" sz="14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lternativa 2A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difere da Alternativa 2 na localização do canal na Av. Infante Dom Henrique.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DC5DB71C-550E-11C7-C477-EF274FE1A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94177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ALTERNATIVA 2A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81C9C52-DDCF-F08A-D0E0-1A8FC424B8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493" y="2385391"/>
            <a:ext cx="7819155" cy="313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0340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AF614-5A55-0817-6C36-9B12A48B4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26D0FA1B-C9DD-8B01-811B-6F76C26AC9ED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C6E8A377-F3EA-4D8E-C201-921CFAF9221E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E7137C18-7A34-FD22-9B4D-B8A3F3BDB7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79D6A7E-3248-8615-423D-EDF92A6142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59824A49-2604-6BE2-3194-B8AE0D2DB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18A5018-A277-072F-D317-AE81AB1CE58F}"/>
              </a:ext>
            </a:extLst>
          </p:cNvPr>
          <p:cNvSpPr txBox="1"/>
          <p:nvPr/>
        </p:nvSpPr>
        <p:spPr>
          <a:xfrm>
            <a:off x="407369" y="2743468"/>
            <a:ext cx="3816424" cy="3621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 traçado da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Alternativa 3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constitui a combinação dos anteriores, com as seguintes condições:</a:t>
            </a:r>
          </a:p>
          <a:p>
            <a:pPr algn="just">
              <a:buNone/>
            </a:pPr>
            <a:endParaRPr lang="pt-PT" sz="14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Traçado pelo interior do loteamento Prata e desvio para o Parque </a:t>
            </a: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ibeirinho </a:t>
            </a: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riental, salvaguardando a implantação do canal, em caso de incompatibilidade temporal com a execução do PP da Matinha.</a:t>
            </a:r>
          </a:p>
          <a:p>
            <a:pPr marL="285750" indent="-285750" algn="just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Traçado pela Av. D. João II, via Gare do Oriente, até à Av. da Boa Esperança, desviando para nascente e continuando pela Alameda dos Oceanos, tal como no Traçado de Referência.</a:t>
            </a:r>
          </a:p>
          <a:p>
            <a:pPr algn="just">
              <a:spcAft>
                <a:spcPts val="1000"/>
              </a:spcAft>
              <a:buNone/>
            </a:pPr>
            <a:endParaRPr lang="pt-PT" sz="14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6D774E4F-0DCA-AB24-D71D-049527948C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79776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ALTERNATIVA 3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44C6BCF-D4D4-DA98-D5EA-EF0B994EA7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2232318"/>
            <a:ext cx="7632848" cy="417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776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3B8D1-F432-88AB-E6E7-C7B023282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94D61B53-3A93-3A9E-6E26-F45CD2611F7F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7C6395AC-36B6-6344-BFE9-3C21F0F1F911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63FAD9C0-3D8F-6A9B-65F0-5FA5DD9064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119F862-9CF8-FFBD-E557-61E6B0890A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3E0B1C3B-9A15-6C5C-85B8-82D437EC0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B433E0D9-6513-0A1E-4532-6D9EAB55FC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60607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AAD497D-8BAF-7A6E-BE72-70944E12E77C}"/>
              </a:ext>
            </a:extLst>
          </p:cNvPr>
          <p:cNvSpPr txBox="1"/>
          <p:nvPr/>
        </p:nvSpPr>
        <p:spPr>
          <a:xfrm>
            <a:off x="812404" y="3051705"/>
            <a:ext cx="3744416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 3 – Santa Apolónia / Viaduto da Av. Infante Dom Henrique 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B9CB7AC-B893-F9D6-984B-77B612596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59034C45-DFF9-324B-03EF-6E1025543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857" y="2325718"/>
            <a:ext cx="684847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9">
            <a:extLst>
              <a:ext uri="{FF2B5EF4-FFF2-40B4-BE49-F238E27FC236}">
                <a16:creationId xmlns:a16="http://schemas.microsoft.com/office/drawing/2014/main" id="{FBA5CBAB-5FEA-FCD7-9F6C-BEAC9CD71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3169" y="3611593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3 - Secção transversal Tipo – Santa Apolónia/Viaduto – Solução única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FE2B482E-76B1-BC71-3A99-9803F222E3D0}"/>
              </a:ext>
            </a:extLst>
          </p:cNvPr>
          <p:cNvSpPr txBox="1"/>
          <p:nvPr/>
        </p:nvSpPr>
        <p:spPr>
          <a:xfrm>
            <a:off x="812403" y="5004465"/>
            <a:ext cx="4890717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 4 – Viaduto da Av. Infante Dom Henrique 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C3AD26A9-17F9-53E0-8D69-867E019FC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8775" y="6125365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4 - Secção transversal Tipo – Viaduto – Solução única</a:t>
            </a: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5CB7F751-F312-E4A0-7CCC-64EAA26344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8880" y="3933056"/>
            <a:ext cx="4162425" cy="211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810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F58BC-3DD0-1FBB-B99A-4D2BE9EA1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3A918FBB-89B8-0FAA-5B9A-90A5F7E2A0AF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703E117D-7E04-C814-8F17-469D1523FF13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1874A444-CAAF-5B38-67DA-4683D038AF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B2A3F7D-0F40-A28C-4336-FEBC9685656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CFDF5BD3-F6DA-B96E-43D5-B6A40C5E43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77A154F-A277-906E-773F-623F2C225E5E}"/>
              </a:ext>
            </a:extLst>
          </p:cNvPr>
          <p:cNvSpPr txBox="1"/>
          <p:nvPr/>
        </p:nvSpPr>
        <p:spPr>
          <a:xfrm>
            <a:off x="824691" y="2731201"/>
            <a:ext cx="3987452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 5 – Av. Infante Dom Henrique – Xabregas/Braço de Prata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04DA1D85-4087-2DA5-8496-33DEE27869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C87EBDF2-29DC-2C8C-36EF-9DBC1CFB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3400" y="3573596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5 - Secção transversal Tipo – Traçado de referência e alternativa 3</a:t>
            </a: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0BB70180-C636-FB30-4A9D-1DC707D705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-1" t="10870" r="1835"/>
          <a:stretch>
            <a:fillRect/>
          </a:stretch>
        </p:blipFill>
        <p:spPr bwMode="auto">
          <a:xfrm>
            <a:off x="5087888" y="1845404"/>
            <a:ext cx="6900746" cy="16860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agem 9" descr="Uma imagem com diagrama, design&#10;&#10;Os conteúdos gerados por IA podem estar incorretos.">
            <a:extLst>
              <a:ext uri="{FF2B5EF4-FFF2-40B4-BE49-F238E27FC236}">
                <a16:creationId xmlns:a16="http://schemas.microsoft.com/office/drawing/2014/main" id="{E5A41D90-3C12-0B41-100E-1EF14E3C892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3763"/>
          <a:stretch>
            <a:fillRect/>
          </a:stretch>
        </p:blipFill>
        <p:spPr bwMode="auto">
          <a:xfrm>
            <a:off x="721249" y="3829389"/>
            <a:ext cx="6900746" cy="13373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Imagem 11" descr="Uma imagem com captura de ecrã, design&#10;&#10;Os conteúdos gerados por IA podem estar incorretos.">
            <a:extLst>
              <a:ext uri="{FF2B5EF4-FFF2-40B4-BE49-F238E27FC236}">
                <a16:creationId xmlns:a16="http://schemas.microsoft.com/office/drawing/2014/main" id="{3FB64851-FD5A-7716-3AC7-6286DE61F1C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3763"/>
          <a:stretch>
            <a:fillRect/>
          </a:stretch>
        </p:blipFill>
        <p:spPr bwMode="auto">
          <a:xfrm>
            <a:off x="4871864" y="5178436"/>
            <a:ext cx="6900745" cy="12617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 Box 9">
            <a:extLst>
              <a:ext uri="{FF2B5EF4-FFF2-40B4-BE49-F238E27FC236}">
                <a16:creationId xmlns:a16="http://schemas.microsoft.com/office/drawing/2014/main" id="{6C5B64DA-98D9-4BA7-3EF9-BAA104D9AA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2553" y="6453916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5- Secção transversal Tipo – Alternativa 2</a:t>
            </a:r>
          </a:p>
        </p:txBody>
      </p:sp>
      <p:sp>
        <p:nvSpPr>
          <p:cNvPr id="2" name="Text Box 9">
            <a:extLst>
              <a:ext uri="{FF2B5EF4-FFF2-40B4-BE49-F238E27FC236}">
                <a16:creationId xmlns:a16="http://schemas.microsoft.com/office/drawing/2014/main" id="{2A6C7639-8822-1A6A-608D-AF7ED8B8D3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75252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849908E7-5A9F-5A9F-9670-80B4470AA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5157772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5 - Secção transversal Tipo – Alternativa 1</a:t>
            </a:r>
          </a:p>
        </p:txBody>
      </p:sp>
    </p:spTree>
    <p:extLst>
      <p:ext uri="{BB962C8B-B14F-4D97-AF65-F5344CB8AC3E}">
        <p14:creationId xmlns:p14="http://schemas.microsoft.com/office/powerpoint/2010/main" val="2841840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DEE5A8-697A-9B38-B641-D9C28DF31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E11F4787-0693-9BF1-076D-01ACF573E208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05CBF48E-4C37-418E-541B-94FA1271FC22}"/>
              </a:ext>
            </a:extLst>
          </p:cNvPr>
          <p:cNvCxnSpPr/>
          <p:nvPr/>
        </p:nvCxnSpPr>
        <p:spPr>
          <a:xfrm>
            <a:off x="983432" y="1103138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C4E21344-3C7C-8F13-7736-86717BDC50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F55B555-8007-2F63-A946-D10E04B7F66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469D6640-CDB1-7CB4-5640-2C7C09426A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6B10B66E-24C8-0275-A199-82FB4AC1A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74521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9744354-B512-3CC3-744C-F0AA98D05C06}"/>
              </a:ext>
            </a:extLst>
          </p:cNvPr>
          <p:cNvSpPr txBox="1"/>
          <p:nvPr/>
        </p:nvSpPr>
        <p:spPr>
          <a:xfrm>
            <a:off x="911424" y="2564904"/>
            <a:ext cx="4536504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 6 – Loteamento Prata/ PP da Matinha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119ED927-2765-B9AA-D605-B55CF55984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E9E3733A-CC85-8667-4613-529A840D2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567" y="4293676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6 - Secção transversal Tipo – Traçado de referência e Alternativa 2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C77A1048-5726-45F9-1956-16DF808810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6327" y="6381908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6 - Secção transversal Tipo – Alternativa 1</a:t>
            </a:r>
          </a:p>
        </p:txBody>
      </p:sp>
      <p:pic>
        <p:nvPicPr>
          <p:cNvPr id="14" name="Imagem 13" descr="Uma imagem com captura de ecrã, file, Retângulo, design&#10;&#10;Os conteúdos gerados por IA podem estar incorretos.">
            <a:extLst>
              <a:ext uri="{FF2B5EF4-FFF2-40B4-BE49-F238E27FC236}">
                <a16:creationId xmlns:a16="http://schemas.microsoft.com/office/drawing/2014/main" id="{79924EB8-37A5-62B1-7C8F-259437D47A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6920" y="3179886"/>
            <a:ext cx="7919720" cy="1113790"/>
          </a:xfrm>
          <a:prstGeom prst="rect">
            <a:avLst/>
          </a:prstGeom>
        </p:spPr>
      </p:pic>
      <p:pic>
        <p:nvPicPr>
          <p:cNvPr id="17" name="Imagem 16" descr="Uma imagem com captura de ecrã&#10;&#10;Os conteúdos gerados por IA podem estar incorretos.">
            <a:extLst>
              <a:ext uri="{FF2B5EF4-FFF2-40B4-BE49-F238E27FC236}">
                <a16:creationId xmlns:a16="http://schemas.microsoft.com/office/drawing/2014/main" id="{09810CA9-0AF0-4A62-A271-63155CCF757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5425"/>
          <a:stretch>
            <a:fillRect/>
          </a:stretch>
        </p:blipFill>
        <p:spPr bwMode="auto">
          <a:xfrm>
            <a:off x="911424" y="4717573"/>
            <a:ext cx="6479540" cy="16643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482325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099B95-8089-74DF-0055-5900C3206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m panorama&#10;&#10;Os conteúdos gerados por IA podem estar incorretos.">
            <a:extLst>
              <a:ext uri="{FF2B5EF4-FFF2-40B4-BE49-F238E27FC236}">
                <a16:creationId xmlns:a16="http://schemas.microsoft.com/office/drawing/2014/main" id="{577E5028-E4CF-7382-03BF-775A399090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92" y="4941168"/>
            <a:ext cx="7919720" cy="1478915"/>
          </a:xfrm>
          <a:prstGeom prst="rect">
            <a:avLst/>
          </a:prstGeom>
        </p:spPr>
      </p:pic>
      <p:sp>
        <p:nvSpPr>
          <p:cNvPr id="4" name="TextBox 15">
            <a:extLst>
              <a:ext uri="{FF2B5EF4-FFF2-40B4-BE49-F238E27FC236}">
                <a16:creationId xmlns:a16="http://schemas.microsoft.com/office/drawing/2014/main" id="{6447E1B6-D376-BB52-63D4-24F53B0469A2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F4237EFD-684F-7FA8-ED07-CDB8F544ADAC}"/>
              </a:ext>
            </a:extLst>
          </p:cNvPr>
          <p:cNvCxnSpPr/>
          <p:nvPr/>
        </p:nvCxnSpPr>
        <p:spPr>
          <a:xfrm>
            <a:off x="983432" y="1103138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515C8191-256F-0496-52D6-B971BB6296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3FC83E0-C341-687D-CFB6-2D9461FA31B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82EE53B9-F830-170C-10BE-D6F6F426DD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B7305893-3D8D-A7BA-48F6-5B55BF3874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60851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07BA407-862C-561C-61E6-F9D08EAED365}"/>
              </a:ext>
            </a:extLst>
          </p:cNvPr>
          <p:cNvSpPr txBox="1"/>
          <p:nvPr/>
        </p:nvSpPr>
        <p:spPr>
          <a:xfrm>
            <a:off x="911424" y="2564904"/>
            <a:ext cx="4536504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 7 – Alameda dos Oceanos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DC78925-E410-ECB0-C6C6-DF4A520BC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BF133805-1476-D043-10EB-D9C617B00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3476" y="4797732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7 - Secção transversal Tipo – Rotunda Expo 98 / Porta do Mar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8D8180D0-0082-8786-46D2-22FBFAF13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852" y="6526504"/>
            <a:ext cx="6253850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7 - Secção transversal Tipo – Porta do Mar/Rotunda da Argentina</a:t>
            </a:r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21AB5A59-EA3C-EB05-EA48-BF8585EB2A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5047" y="3068960"/>
            <a:ext cx="6839585" cy="175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1959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516EE-75BA-39FB-4C63-07631FBD37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FC50D01C-97CC-6DF7-CCF6-0246B6F5AEF5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7A3B7022-88BE-CF20-ED51-67E1F32F5098}"/>
              </a:ext>
            </a:extLst>
          </p:cNvPr>
          <p:cNvCxnSpPr/>
          <p:nvPr/>
        </p:nvCxnSpPr>
        <p:spPr>
          <a:xfrm>
            <a:off x="983432" y="1103138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E252A301-F3C5-31F9-C22C-774BC2B0CD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4315ED5-02C1-49B5-8557-D44DA7E90A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44DBC2F6-A23C-7C03-20E0-5A9C538C93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C2BC1F42-13E9-ED32-CD1D-5EE8574C1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60851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30C54B4-1730-353C-4B94-178C2B838188}"/>
              </a:ext>
            </a:extLst>
          </p:cNvPr>
          <p:cNvSpPr txBox="1"/>
          <p:nvPr/>
        </p:nvSpPr>
        <p:spPr>
          <a:xfrm>
            <a:off x="911424" y="2492896"/>
            <a:ext cx="6336704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Troços 8 a 11 – Alameda dos Oceanos / Alameda dos Oceanos Norte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904577C-7E5F-D05E-229E-4C62DFFB91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2ECD19C0-C32B-85A6-57B8-55155DEFB3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8655" y="4387214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Troços 8 a 11- Secção transversal Tipo - Traçado de Referência e Alternativa 1 – Alameda dos Oceanos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B1213C71-43F3-D17F-1303-A5C562262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7" y="6165884"/>
            <a:ext cx="6275450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Troços 8 a 11- Secção transversal Tipo – Traçado de Referência. Alternativa 1 e Alternativa 3 - Alameda dos Oceanos Norte</a:t>
            </a:r>
          </a:p>
        </p:txBody>
      </p:sp>
      <p:pic>
        <p:nvPicPr>
          <p:cNvPr id="12" name="Imagem 11" descr="Uma imagem com árvore&#10;&#10;Os conteúdos gerados por IA podem estar incorretos.">
            <a:extLst>
              <a:ext uri="{FF2B5EF4-FFF2-40B4-BE49-F238E27FC236}">
                <a16:creationId xmlns:a16="http://schemas.microsoft.com/office/drawing/2014/main" id="{5C02A68C-00AA-F40A-4379-AB77AC34EF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7055" y="3127112"/>
            <a:ext cx="6839585" cy="1280160"/>
          </a:xfrm>
          <a:prstGeom prst="rect">
            <a:avLst/>
          </a:prstGeom>
        </p:spPr>
      </p:pic>
      <p:pic>
        <p:nvPicPr>
          <p:cNvPr id="14" name="Imagem 13" descr="Uma imagem com árvore&#10;&#10;Os conteúdos gerados por IA podem estar incorretos.">
            <a:extLst>
              <a:ext uri="{FF2B5EF4-FFF2-40B4-BE49-F238E27FC236}">
                <a16:creationId xmlns:a16="http://schemas.microsoft.com/office/drawing/2014/main" id="{93608EDE-2935-0061-FCA8-54CC6A9030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407" y="4853863"/>
            <a:ext cx="6839585" cy="126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98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C8113-D058-C941-88FA-063E479CF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1F4ABFDB-7AAE-B2FE-63E9-078F480E2104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380F6535-ABA0-9814-A9F9-4F457AF634A9}"/>
              </a:ext>
            </a:extLst>
          </p:cNvPr>
          <p:cNvCxnSpPr/>
          <p:nvPr/>
        </p:nvCxnSpPr>
        <p:spPr>
          <a:xfrm>
            <a:off x="983432" y="1103138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2B53925B-0D79-06A8-AA78-26BC6D5440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12BBFD0-224C-70A3-3943-47CFB22B39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960C6DDF-2621-248D-A433-519B7F669F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FE21D4DE-6D67-377E-6622-69F41EB8E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60607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A7E2D975-0E97-7A1F-EFB3-30876837C4EC}"/>
              </a:ext>
            </a:extLst>
          </p:cNvPr>
          <p:cNvSpPr txBox="1"/>
          <p:nvPr/>
        </p:nvSpPr>
        <p:spPr>
          <a:xfrm>
            <a:off x="911424" y="2492896"/>
            <a:ext cx="4464496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Troços 8 a 11 – Av. Dom João II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4C1F95BF-4F67-337C-D2C7-DD5E38714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468186E6-4FD3-A4E6-2AFB-ACE14BF2E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7355" y="4387214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Troços 8 a 11- Secção transversal Tipo - Alternativa 2 e Alternativa 3 – Avenida D. João II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A71FA850-238A-FE7E-0C87-FAF492064D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7" y="6165884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Troços 8 a 11- Secção transversal Tipo - Alternativa 2 – Avenida D. João II Norte</a:t>
            </a:r>
          </a:p>
        </p:txBody>
      </p:sp>
      <p:pic>
        <p:nvPicPr>
          <p:cNvPr id="9" name="Imagem 8" descr="Uma imagem com panorama&#10;&#10;Os conteúdos gerados por IA podem estar incorretos.">
            <a:extLst>
              <a:ext uri="{FF2B5EF4-FFF2-40B4-BE49-F238E27FC236}">
                <a16:creationId xmlns:a16="http://schemas.microsoft.com/office/drawing/2014/main" id="{A0C34AC1-06BB-0DA8-A5F2-8B0E8CEA03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9063" y="2987002"/>
            <a:ext cx="6839585" cy="1300480"/>
          </a:xfrm>
          <a:prstGeom prst="rect">
            <a:avLst/>
          </a:prstGeom>
        </p:spPr>
      </p:pic>
      <p:pic>
        <p:nvPicPr>
          <p:cNvPr id="10" name="Imagem 9" descr="Uma imagem com árvore, panorama&#10;&#10;Os conteúdos gerados por IA podem estar incorretos.">
            <a:extLst>
              <a:ext uri="{FF2B5EF4-FFF2-40B4-BE49-F238E27FC236}">
                <a16:creationId xmlns:a16="http://schemas.microsoft.com/office/drawing/2014/main" id="{D09DC9CE-BA79-B40B-2C87-C57C8FB259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716" y="4769966"/>
            <a:ext cx="6839585" cy="12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684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3C2B2-9BB6-FBE7-2AD8-48AF889F2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CAC4CD5C-CBCF-37BA-0154-4FB0346C5DBD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BE6AA353-82F6-8E86-4CC7-069BF9496158}"/>
              </a:ext>
            </a:extLst>
          </p:cNvPr>
          <p:cNvCxnSpPr/>
          <p:nvPr/>
        </p:nvCxnSpPr>
        <p:spPr>
          <a:xfrm>
            <a:off x="983432" y="1103138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44857125-D2D6-4879-308D-6CE091B53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86122C1-F920-6C5C-7A40-1D79B8218E4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40C75403-0037-F6A7-C80C-7492009BEA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86BDDF62-D7E5-3DDF-A2EB-25AF19DF8B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67808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IMPLANTAÇÃO DO CANAL EM CADA TROÇO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C747017-9390-03BA-0485-D959C5F0B140}"/>
              </a:ext>
            </a:extLst>
          </p:cNvPr>
          <p:cNvSpPr txBox="1"/>
          <p:nvPr/>
        </p:nvSpPr>
        <p:spPr>
          <a:xfrm>
            <a:off x="911424" y="2492896"/>
            <a:ext cx="4392488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104862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pt-PT" sz="1600" b="1" u="sng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Troço 12 – Rotunda da Colômbia /Parque Tejo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6D25D54-A376-DE7A-F302-39502DF11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3" name="Text Box 9">
            <a:extLst>
              <a:ext uri="{FF2B5EF4-FFF2-40B4-BE49-F238E27FC236}">
                <a16:creationId xmlns:a16="http://schemas.microsoft.com/office/drawing/2014/main" id="{A41B2406-C514-9DBF-9299-E04711464D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8599" y="4359705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12- Secção transversal Tipo – Traçado de referência, Alternativa 1 e Alternativa 3 – Passeio Heróis do Mar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FFBEBCDE-E097-FBD9-D2C9-EF22737AB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7" y="6237892"/>
            <a:ext cx="6408713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Troço 12- Secção transversal Tipo –Alternativa 2 – Via do Oriente</a:t>
            </a:r>
          </a:p>
        </p:txBody>
      </p:sp>
      <p:pic>
        <p:nvPicPr>
          <p:cNvPr id="9" name="Imagem 8" descr="Uma imagem com captura de ecrã, diagrama&#10;&#10;Os conteúdos gerados por IA podem estar incorretos.">
            <a:extLst>
              <a:ext uri="{FF2B5EF4-FFF2-40B4-BE49-F238E27FC236}">
                <a16:creationId xmlns:a16="http://schemas.microsoft.com/office/drawing/2014/main" id="{3E14088D-734B-B27F-2747-E68CB5503E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3039" y="2929965"/>
            <a:ext cx="6839585" cy="1359535"/>
          </a:xfrm>
          <a:prstGeom prst="rect">
            <a:avLst/>
          </a:prstGeom>
        </p:spPr>
      </p:pic>
      <p:pic>
        <p:nvPicPr>
          <p:cNvPr id="10" name="Imagem 9" descr="Uma imagem com árvore, arte&#10;&#10;Os conteúdos gerados por IA podem estar incorretos.">
            <a:extLst>
              <a:ext uri="{FF2B5EF4-FFF2-40B4-BE49-F238E27FC236}">
                <a16:creationId xmlns:a16="http://schemas.microsoft.com/office/drawing/2014/main" id="{5D391696-3506-2EC6-5C10-A473683C42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448" y="4877534"/>
            <a:ext cx="6839585" cy="124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183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2280B-BFE9-77DC-6F59-9EFEB50F3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62CC9CC9-BE0C-B0B8-1A3B-A4F76BBF3CEC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BEB72E93-5A3D-9102-3479-A3EF1CE0B1A8}"/>
              </a:ext>
            </a:extLst>
          </p:cNvPr>
          <p:cNvCxnSpPr/>
          <p:nvPr/>
        </p:nvCxnSpPr>
        <p:spPr>
          <a:xfrm>
            <a:off x="983432" y="1103138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14E46665-8117-D241-A7EE-087B7C80C4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D66BCA7-CAB1-FAB2-D3EB-75BC275DB8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1C3A89CE-26EB-D297-6F99-4E9EAA35BD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5B3BDBE7-2DAF-20C7-7305-47BBBB24E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244827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PLATAFORMA DE VIA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38E0970A-E36C-0E64-613D-FA67AE696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7B63759-9A2A-A4B3-AAB0-6E8B920836DE}"/>
              </a:ext>
            </a:extLst>
          </p:cNvPr>
          <p:cNvSpPr txBox="1"/>
          <p:nvPr/>
        </p:nvSpPr>
        <p:spPr>
          <a:xfrm>
            <a:off x="911423" y="2636426"/>
            <a:ext cx="4752529" cy="1728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plataforma de via será constituída por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via embebida em laje de betão armado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laje é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implantada sobre vias rodoviárias existentes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com algumas alternativas de traçado a atravessar zonas de antigos armazéns ou de antigas vias ferroviárias. Admite-se que os solos de fundação são compatíveis com a fundação direta da laje de via.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50628AA2-A913-A0B6-380F-3595F60D7C1E}"/>
              </a:ext>
            </a:extLst>
          </p:cNvPr>
          <p:cNvSpPr txBox="1"/>
          <p:nvPr/>
        </p:nvSpPr>
        <p:spPr>
          <a:xfrm>
            <a:off x="911423" y="4581128"/>
            <a:ext cx="475252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Nas zonas onde a prospeção geotécnica revele que os materiais não asseguram as condições para a fundação direta, poderá ser necessário optar pela fundação indireta da laje por estacas ou micro estacas.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D4AD4546-68FC-1D9F-C0D1-452DFA6D0B6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5134"/>
          <a:stretch>
            <a:fillRect/>
          </a:stretch>
        </p:blipFill>
        <p:spPr>
          <a:xfrm>
            <a:off x="6089873" y="2685868"/>
            <a:ext cx="5791835" cy="2557174"/>
          </a:xfrm>
          <a:prstGeom prst="rect">
            <a:avLst/>
          </a:prstGeom>
        </p:spPr>
      </p:pic>
      <p:sp>
        <p:nvSpPr>
          <p:cNvPr id="16" name="Text Box 9">
            <a:extLst>
              <a:ext uri="{FF2B5EF4-FFF2-40B4-BE49-F238E27FC236}">
                <a16:creationId xmlns:a16="http://schemas.microsoft.com/office/drawing/2014/main" id="{391089A7-2779-D02E-A21E-A8BFDEC4FD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016" y="5085764"/>
            <a:ext cx="4968552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Secção Tipo da Laje de Via</a:t>
            </a:r>
          </a:p>
        </p:txBody>
      </p:sp>
    </p:spTree>
    <p:extLst>
      <p:ext uri="{BB962C8B-B14F-4D97-AF65-F5344CB8AC3E}">
        <p14:creationId xmlns:p14="http://schemas.microsoft.com/office/powerpoint/2010/main" val="25797677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25C8C-9079-5843-440B-65143A2779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D6BF9D7D-4406-CDA6-FCA4-F9DDF6583CC7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1D04F7EC-ACC1-1524-5DF2-80A75AD43108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8165A5D6-75F6-E658-113F-39CEBF6F7C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5E24B2F-A6C2-C9CC-16F1-87B2CC8143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028D984F-00D7-65BF-DAA2-32AD125BBB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916DCA95-54C3-1160-8AC7-1DC38C11A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626225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ESTAÇÕES – PLATAFORMAS E ABRIGOS DE PASSAGEIROS</a:t>
            </a:r>
          </a:p>
        </p:txBody>
      </p:sp>
      <p:pic>
        <p:nvPicPr>
          <p:cNvPr id="3" name="Picture 1" descr="A drawing of a train&#10;&#10;AI-generated content may be incorrect.">
            <a:extLst>
              <a:ext uri="{FF2B5EF4-FFF2-40B4-BE49-F238E27FC236}">
                <a16:creationId xmlns:a16="http://schemas.microsoft.com/office/drawing/2014/main" id="{761629D4-B1DC-D61C-214E-E4C7DB3B62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920" y="2288446"/>
            <a:ext cx="6283987" cy="1730280"/>
          </a:xfrm>
          <a:prstGeom prst="rect">
            <a:avLst/>
          </a:prstGeom>
        </p:spPr>
      </p:pic>
      <p:pic>
        <p:nvPicPr>
          <p:cNvPr id="9" name="Picture 1" descr="A comparison of trees with shadows&#10;&#10;AI-generated content may be incorrect.">
            <a:extLst>
              <a:ext uri="{FF2B5EF4-FFF2-40B4-BE49-F238E27FC236}">
                <a16:creationId xmlns:a16="http://schemas.microsoft.com/office/drawing/2014/main" id="{04A1AC9E-C6BE-9D7F-C2B4-59CBA225FF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5920" y="4552698"/>
            <a:ext cx="6283987" cy="1683148"/>
          </a:xfrm>
          <a:prstGeom prst="rect">
            <a:avLst/>
          </a:prstGeom>
        </p:spPr>
      </p:pic>
      <p:sp>
        <p:nvSpPr>
          <p:cNvPr id="10" name="Text Box 9">
            <a:extLst>
              <a:ext uri="{FF2B5EF4-FFF2-40B4-BE49-F238E27FC236}">
                <a16:creationId xmlns:a16="http://schemas.microsoft.com/office/drawing/2014/main" id="{2FCF3F86-39E9-268C-1849-12A62EA11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6058" y="4088196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Perfil transversal tipo em via dupla</a:t>
            </a:r>
            <a:endParaRPr lang="pt-PT" sz="1200" dirty="0"/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870E043E-90A9-A3D7-B4F0-9CB2FC191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920" y="6279790"/>
            <a:ext cx="6253849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Perfil transversal tipo em via simples</a:t>
            </a:r>
            <a:endParaRPr lang="pt-PT" sz="12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1FF31F1-B125-799F-7FB3-B822241438A7}"/>
              </a:ext>
            </a:extLst>
          </p:cNvPr>
          <p:cNvSpPr txBox="1"/>
          <p:nvPr/>
        </p:nvSpPr>
        <p:spPr>
          <a:xfrm>
            <a:off x="839416" y="2758260"/>
            <a:ext cx="41044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No projeto da linha de elétrico 16E, entre Santa Apolónia e o Parque Tejo, está prevista a construção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de 17 estações à superfície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A7DDB1E-6C72-3077-E149-F00D48267D82}"/>
              </a:ext>
            </a:extLst>
          </p:cNvPr>
          <p:cNvSpPr txBox="1"/>
          <p:nvPr/>
        </p:nvSpPr>
        <p:spPr>
          <a:xfrm>
            <a:off x="839416" y="3880857"/>
            <a:ext cx="388599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execução das estações </a:t>
            </a:r>
            <a:r>
              <a:rPr lang="pt-PT" sz="1600" b="1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não apresenta dificuldades relevantes do ponto de vista estrutural e construtivo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sendo constituídas por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cais de embarque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cobertura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e estão localizadas em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zonas de traçado linear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pt-PT" sz="1600" b="1" dirty="0"/>
          </a:p>
        </p:txBody>
      </p:sp>
    </p:spTree>
    <p:extLst>
      <p:ext uri="{BB962C8B-B14F-4D97-AF65-F5344CB8AC3E}">
        <p14:creationId xmlns:p14="http://schemas.microsoft.com/office/powerpoint/2010/main" val="14762521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8F048-978C-2D8D-5E5E-B48E879D1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343AB032-7A6A-4A83-E8F2-AFD8E5278C7D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531870F0-4731-38AF-44E2-61867DBB59C1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DFAC4836-89EF-86C9-B1C7-8F35A8008C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FF2057A-A781-C849-20FE-CF593016C3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E9757C4C-BA68-B04A-0600-E8C7C3DFD9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94998C81-85B0-BA94-2B9B-D16667AEB9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93934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OBRAS DE ARTE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1A96713-CA3B-2BE5-B05F-66C351542524}"/>
              </a:ext>
            </a:extLst>
          </p:cNvPr>
          <p:cNvSpPr txBox="1"/>
          <p:nvPr/>
        </p:nvSpPr>
        <p:spPr>
          <a:xfrm>
            <a:off x="839416" y="2492896"/>
            <a:ext cx="108732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+mj-lt"/>
              <a:buAutoNum type="arabicPeriod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Viaduto de Santa Apolónia (Avenida Infante Dom Henrique)</a:t>
            </a:r>
          </a:p>
        </p:txBody>
      </p:sp>
      <p:pic>
        <p:nvPicPr>
          <p:cNvPr id="10" name="Picture 1" descr="A aerial view of a city&#10;&#10;AI-generated content may be incorrect.">
            <a:extLst>
              <a:ext uri="{FF2B5EF4-FFF2-40B4-BE49-F238E27FC236}">
                <a16:creationId xmlns:a16="http://schemas.microsoft.com/office/drawing/2014/main" id="{46E3DCB4-EA58-2D7C-4087-96F0E9BE54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0568" y="2095052"/>
            <a:ext cx="4464766" cy="2811645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F752B28-D633-8113-7D2B-59E9733B13A1}"/>
              </a:ext>
            </a:extLst>
          </p:cNvPr>
          <p:cNvSpPr txBox="1"/>
          <p:nvPr/>
        </p:nvSpPr>
        <p:spPr>
          <a:xfrm>
            <a:off x="767408" y="2922161"/>
            <a:ext cx="609600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Para a implantação do novo canal sobre o viaduto de Santa Apolónia (Avenida Infante Dom Henrique), foi realizado um Estudo de Viabilidade, com três cenários.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sz="14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No </a:t>
            </a:r>
            <a:r>
              <a:rPr lang="pt-PT" sz="14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cenário 1 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é mantido o viaduto existente, podendo ser ampliado para o lado do rio.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sz="14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Nos </a:t>
            </a:r>
            <a:r>
              <a:rPr lang="pt-PT" sz="14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cenários 2 e 3 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 viaduto é demolido e substituído por um novo.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sz="14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 viabilização da futura expansão para a Av. Mouzinho de Albuquerque implica que o canal do elétrico seja implantado do lado do rio.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sz="14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 decisão sobre o alargamento </a:t>
            </a:r>
            <a:r>
              <a:rPr lang="pt-PT" sz="14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envolverá o dono da infraestrutura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, a </a:t>
            </a:r>
            <a:r>
              <a:rPr lang="pt-PT" sz="14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CML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e dependerá da acomodação nos objetivos de mobilidade da cidade, a simples redução do número de faixas de rodagem, ou a necessidade da sua manutenção.</a:t>
            </a:r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9DDC3DA2-C4CC-DAC5-C021-8FE1812D5B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9595" y="4945494"/>
            <a:ext cx="4467740" cy="165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2674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F135FB-18A3-790E-3F07-B21742513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5878360E-33F9-F1BE-05E1-432CA3581C58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E16BB728-A9E3-AFDE-CC27-26A5841F7F0D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B95A07B7-4B91-8A1B-883F-8C116BD3B40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C1A1B0E-2C4D-560A-88D3-7791B9DB7E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36BBAF83-86A9-4B3B-C375-3FB7DF91EC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D22DD111-A395-C9EA-1F5D-283718CA1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93934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OBRAS DE ARTE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A719BBC-08AC-3AC8-F37C-77CA48CFCF05}"/>
              </a:ext>
            </a:extLst>
          </p:cNvPr>
          <p:cNvSpPr txBox="1"/>
          <p:nvPr/>
        </p:nvSpPr>
        <p:spPr>
          <a:xfrm>
            <a:off x="839416" y="2492896"/>
            <a:ext cx="108732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+mj-lt"/>
              <a:buAutoNum type="arabicPeriod" startAt="2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Desnivelamento da Praça do Venturoso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22E16209-F9EA-3C3A-4894-BEC1429C5550}"/>
              </a:ext>
            </a:extLst>
          </p:cNvPr>
          <p:cNvSpPr txBox="1"/>
          <p:nvPr/>
        </p:nvSpPr>
        <p:spPr>
          <a:xfrm>
            <a:off x="767408" y="2922161"/>
            <a:ext cx="697395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 Praça do Venturoso é formada por uma rotunda alongada, que permite o cruzamento desnivelado da Av. D. João II com a Av. da Boa Esperança através de duas obras de arte localizadas sob a curva sul e na curva norte da rotunda.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sz="14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Para permitir a linearidade do traçado dos dois canais do elétrico de via simples e minimizar os constrangimentos à circulação na Praça do Venturoso, é necessário estabelecer uma plataforma de cada lado da Av. Dom João II no interior da rotunda, até aos alinhamentos dos muros das rampas.</a:t>
            </a:r>
          </a:p>
        </p:txBody>
      </p:sp>
      <p:pic>
        <p:nvPicPr>
          <p:cNvPr id="9" name="Picture 1" descr="A road with trees and a bridge&#10;&#10;AI-generated content may be incorrect.">
            <a:extLst>
              <a:ext uri="{FF2B5EF4-FFF2-40B4-BE49-F238E27FC236}">
                <a16:creationId xmlns:a16="http://schemas.microsoft.com/office/drawing/2014/main" id="{A3B318E3-B83F-AFCB-D6A3-23FCB4EFFC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7472" y="2347140"/>
            <a:ext cx="3395499" cy="1950393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1F559AC0-E8CF-6196-CB4A-E4D9E2F41A37}"/>
              </a:ext>
            </a:extLst>
          </p:cNvPr>
          <p:cNvSpPr txBox="1"/>
          <p:nvPr/>
        </p:nvSpPr>
        <p:spPr>
          <a:xfrm>
            <a:off x="901155" y="4851922"/>
            <a:ext cx="108732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+mj-lt"/>
              <a:buAutoNum type="arabicPeriod" startAt="3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Viaduto da Avenida Marechal Gomes da Costa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C4FFD41-A17B-B146-2816-FF5C99EC7D23}"/>
              </a:ext>
            </a:extLst>
          </p:cNvPr>
          <p:cNvSpPr txBox="1"/>
          <p:nvPr/>
        </p:nvSpPr>
        <p:spPr>
          <a:xfrm>
            <a:off x="767408" y="5281187"/>
            <a:ext cx="691221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Todos as alternativas de traçado pressupõem a demolição do atual viaduto da Av. Marechal Gomes da Costa, a realizar no âmbito do Plano de Pormenor da Matinha.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sz="14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Nas alternativas 1 e 3, o traçado do elétrico sobrepõe-se em planta à rampa de acesso para o viaduto. Necessária a demolição do muro e rampa nascente, mesmo que o resto do viaduto venha a ser demolido em fase posterior.</a:t>
            </a:r>
          </a:p>
        </p:txBody>
      </p:sp>
      <p:pic>
        <p:nvPicPr>
          <p:cNvPr id="15" name="Picture 1" descr="A car driving on a road&#10;&#10;AI-generated content may be incorrect.">
            <a:extLst>
              <a:ext uri="{FF2B5EF4-FFF2-40B4-BE49-F238E27FC236}">
                <a16:creationId xmlns:a16="http://schemas.microsoft.com/office/drawing/2014/main" id="{0D370935-936D-86C7-6757-CBBAAFF155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9728" y="4595246"/>
            <a:ext cx="3363243" cy="186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89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73034-C669-48C7-B3D5-E66A9E431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3EE6F406-8AD1-6401-2F5C-38FE37DB4849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C515B1E2-E2A9-C166-E5D6-EAB92369959E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C715F871-EE9F-EB36-5DF1-F9B241CD6B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9BD5BDF-7AA9-CD97-F875-A1957F0A4D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AC77A2E5-8173-3BD7-975E-B070FD3E11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F4269844-8A46-F3A0-BCAF-CE377D9FC6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193934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OBRAS DE ARTE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2A423BC-6C75-ECF1-13FE-24A6C6DA1EEB}"/>
              </a:ext>
            </a:extLst>
          </p:cNvPr>
          <p:cNvSpPr txBox="1"/>
          <p:nvPr/>
        </p:nvSpPr>
        <p:spPr>
          <a:xfrm>
            <a:off x="839416" y="2492896"/>
            <a:ext cx="10873208" cy="1461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+mj-lt"/>
              <a:buAutoNum type="arabicPeriod" startAt="4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Pórtico da Nacional (Avenida Infante Dom Henrique)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 startAt="4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Passadiço da Torre da Refinaria (Porta do Mar)</a:t>
            </a:r>
          </a:p>
          <a:p>
            <a:pPr marL="342900" indent="-342900" algn="just">
              <a:spcAft>
                <a:spcPts val="1000"/>
              </a:spcAft>
              <a:buFont typeface="+mj-lt"/>
              <a:buAutoNum type="arabicPeriod" startAt="4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Ponte Vasco da Gama</a:t>
            </a:r>
          </a:p>
          <a:p>
            <a:pPr algn="just">
              <a:spcAft>
                <a:spcPts val="1000"/>
              </a:spcAft>
            </a:pPr>
            <a:endParaRPr lang="pt-PT" sz="1600" b="1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92ABEE2-8C99-C0EE-09C6-2B0F33CA3003}"/>
              </a:ext>
            </a:extLst>
          </p:cNvPr>
          <p:cNvSpPr txBox="1"/>
          <p:nvPr/>
        </p:nvSpPr>
        <p:spPr>
          <a:xfrm>
            <a:off x="721125" y="3717032"/>
            <a:ext cx="108325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 localização dos apoios do </a:t>
            </a:r>
            <a:r>
              <a:rPr lang="pt-PT" sz="1400" u="sng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Pórtico da Nacional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, do </a:t>
            </a:r>
            <a:r>
              <a:rPr lang="pt-PT" sz="1400" u="sng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Passadiço da Torre da Refinaria 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 da </a:t>
            </a:r>
            <a:r>
              <a:rPr lang="pt-PT" sz="1400" u="sng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Ponte Vasco da Gama </a:t>
            </a:r>
            <a:r>
              <a:rPr lang="pt-PT" sz="14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foram condicionantes para o traçado em planta do canal do elétrico.</a:t>
            </a:r>
          </a:p>
        </p:txBody>
      </p:sp>
      <p:pic>
        <p:nvPicPr>
          <p:cNvPr id="10" name="Picture 1" descr="A street with a bridge over it&#10;&#10;AI-generated content may be incorrect.">
            <a:extLst>
              <a:ext uri="{FF2B5EF4-FFF2-40B4-BE49-F238E27FC236}">
                <a16:creationId xmlns:a16="http://schemas.microsoft.com/office/drawing/2014/main" id="{C740097D-686E-7E6F-41C1-4C8A94F17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125" y="4308237"/>
            <a:ext cx="3506968" cy="2052369"/>
          </a:xfrm>
          <a:prstGeom prst="rect">
            <a:avLst/>
          </a:prstGeom>
        </p:spPr>
      </p:pic>
      <p:pic>
        <p:nvPicPr>
          <p:cNvPr id="13" name="Picture 1" descr="A road with cars on it&#10;&#10;AI-generated content may be incorrect.">
            <a:extLst>
              <a:ext uri="{FF2B5EF4-FFF2-40B4-BE49-F238E27FC236}">
                <a16:creationId xmlns:a16="http://schemas.microsoft.com/office/drawing/2014/main" id="{934EE2E6-4789-7F2C-D051-BEC28DBC60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7808" y="4671908"/>
            <a:ext cx="3208020" cy="1685290"/>
          </a:xfrm>
          <a:prstGeom prst="rect">
            <a:avLst/>
          </a:prstGeom>
        </p:spPr>
      </p:pic>
      <p:pic>
        <p:nvPicPr>
          <p:cNvPr id="18" name="Picture 1" descr="A road with cars on it&#10;&#10;AI-generated content may be incorrect.">
            <a:extLst>
              <a:ext uri="{FF2B5EF4-FFF2-40B4-BE49-F238E27FC236}">
                <a16:creationId xmlns:a16="http://schemas.microsoft.com/office/drawing/2014/main" id="{9FF12647-75C1-9233-3FA9-F695679783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62356" y="4328959"/>
            <a:ext cx="3821876" cy="2007771"/>
          </a:xfrm>
          <a:prstGeom prst="rect">
            <a:avLst/>
          </a:prstGeom>
        </p:spPr>
      </p:pic>
      <p:pic>
        <p:nvPicPr>
          <p:cNvPr id="19" name="Picture 1" descr="A road with a bridge over it&#10;&#10;AI-generated content may be incorrect.">
            <a:extLst>
              <a:ext uri="{FF2B5EF4-FFF2-40B4-BE49-F238E27FC236}">
                <a16:creationId xmlns:a16="http://schemas.microsoft.com/office/drawing/2014/main" id="{07BACD97-3951-DAF8-550B-050D0C31B0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7370" y="4293096"/>
            <a:ext cx="3385253" cy="205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764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B658D3-9DDC-1361-3620-EFEC5B6C1E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2D923D9E-A75D-F67B-9BB6-B88857FDCA04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C231611D-894C-0889-0571-74774989E656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70690F28-8C42-FDAF-DC4B-98678D4B26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E53F2EB-2088-1220-F9DD-8A77713D8A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038949C0-B837-8488-5EAF-07D65E8720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2F0A396B-1072-9C4D-C3AF-EF8DC24F2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39248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PARQUE DE MATERIAL E OFICINAS (PMO)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C98FFCD-1216-5D52-DA3C-E5591D1B43AD}"/>
              </a:ext>
            </a:extLst>
          </p:cNvPr>
          <p:cNvSpPr txBox="1"/>
          <p:nvPr/>
        </p:nvSpPr>
        <p:spPr>
          <a:xfrm>
            <a:off x="695400" y="2420888"/>
            <a:ext cx="5010616" cy="1513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instalação do novo PMO localiza-se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junto à Rotunda da Colômbia, sob a Ponte Vasco da Gama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sendo comum nas diversas alternativas.</a:t>
            </a:r>
          </a:p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superfície total é de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3,1 ha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com possibilidade de construção faseada de acordo com as exigências da operação, nomeadamente expansão da frota e intensificação da frequência.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110E1EB7-266D-BBA7-DCDC-81CC466F34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39294" y="1340639"/>
            <a:ext cx="4675074" cy="564614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 Box 9">
            <a:extLst>
              <a:ext uri="{FF2B5EF4-FFF2-40B4-BE49-F238E27FC236}">
                <a16:creationId xmlns:a16="http://schemas.microsoft.com/office/drawing/2014/main" id="{CB9748A4-3A28-7F1A-D40B-19415E619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0939" y="6381908"/>
            <a:ext cx="5422763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Layout do PMO do Parque das Nações</a:t>
            </a:r>
            <a:endParaRPr lang="pt-PT" sz="1200" dirty="0"/>
          </a:p>
        </p:txBody>
      </p:sp>
      <p:pic>
        <p:nvPicPr>
          <p:cNvPr id="16" name="Imagem 15" descr="Uma imagem com ar livre, céu, água, Ponte de betão&#10;&#10;Os conteúdos gerados por IA poderão estar incorretos.">
            <a:extLst>
              <a:ext uri="{FF2B5EF4-FFF2-40B4-BE49-F238E27FC236}">
                <a16:creationId xmlns:a16="http://schemas.microsoft.com/office/drawing/2014/main" id="{C67CD8CD-CEA5-C224-4F82-76E9587134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514" y="4068137"/>
            <a:ext cx="3516388" cy="263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806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5C65F-84EF-3518-35D4-8F492B072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15B18FC9-5493-1516-27FC-621DCB2E2456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11F9D455-FE99-574E-F0C0-A7F26AD6ABEC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65D09AB8-FDD4-1766-58DF-2CCD14DCCD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B7230C9-321D-7E4B-9169-815EF283A4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DCDAAEFC-05DE-987D-4F38-0A17051023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62691872-D8E6-35EF-4DFF-D934E71FF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628800"/>
            <a:ext cx="439248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PARQUE DE MATERIAL E OFICINAS (PMO)</a:t>
            </a:r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id="{D85F4EA2-E6E4-6FC7-1051-F8373C112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1512" y="6165884"/>
            <a:ext cx="5673341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PMO - Vista 3D – Vista sentido sul</a:t>
            </a:r>
            <a:endParaRPr lang="pt-PT" sz="1200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E36BB05-0025-C77F-6FEE-769AFE0403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16" y="2260515"/>
            <a:ext cx="5923915" cy="3329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B91685D2-B681-1C8A-8015-718059BD71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512" y="2965663"/>
            <a:ext cx="5673341" cy="31884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9">
            <a:extLst>
              <a:ext uri="{FF2B5EF4-FFF2-40B4-BE49-F238E27FC236}">
                <a16:creationId xmlns:a16="http://schemas.microsoft.com/office/drawing/2014/main" id="{5AE1EE90-D3CD-A71B-6691-4D7D38927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516" y="5589820"/>
            <a:ext cx="5923914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PMO - Vista 3D – Vista sentido norte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7707379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86D24-8616-E7D7-233D-4F20A6D27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B6D4039D-DA0F-1C72-0605-9B287EFB014D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DDBD7016-2188-E697-6F48-3780B47E5042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3ECF758D-8A1F-4EB2-65DF-5D98B95EBD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FDCD306-B7C7-FC76-637E-C2FD33C3DC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9B9D5572-5481-1DDA-D878-851BA86FB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BD7E2293-A883-255E-187F-A63024A62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5544616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ESTALEIROS/ ÁREAS DE OCUPAÇÃO TEMPORÁRIA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CF52AAE-85D5-2353-F382-C0C949BFD756}"/>
              </a:ext>
            </a:extLst>
          </p:cNvPr>
          <p:cNvSpPr txBox="1"/>
          <p:nvPr/>
        </p:nvSpPr>
        <p:spPr>
          <a:xfrm>
            <a:off x="911424" y="3356992"/>
            <a:ext cx="489654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Estaleiros na Avenida Infante Dom Henrique (IDH):</a:t>
            </a:r>
          </a:p>
          <a:p>
            <a:pPr lvl="0" algn="just"/>
            <a:endParaRPr lang="pt-PT" sz="16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Courier New" panose="02070309020205020404" pitchFamily="49" charset="0"/>
              <a:buChar char="o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Estaleiro 1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– Zona ajardinada do LIDL (1.072 m</a:t>
            </a:r>
            <a:r>
              <a:rPr lang="pt-PT" sz="1600" baseline="300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2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);</a:t>
            </a:r>
            <a:endParaRPr lang="pt-PT" sz="16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Courier New" panose="02070309020205020404" pitchFamily="49" charset="0"/>
              <a:buChar char="o"/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Estaleiro 2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– área no antigo ramal da Matinha (</a:t>
            </a:r>
            <a:r>
              <a:rPr lang="pt-PT" sz="1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1.797 m</a:t>
            </a:r>
            <a:r>
              <a:rPr lang="pt-PT" sz="1600" baseline="300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);</a:t>
            </a:r>
          </a:p>
          <a:p>
            <a:pPr marL="742950" lvl="1" indent="-285750" algn="just">
              <a:buFont typeface="Courier New" panose="02070309020205020404" pitchFamily="49" charset="0"/>
              <a:buChar char="o"/>
            </a:pPr>
            <a:endParaRPr lang="pt-PT" sz="16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Estaleiro da Matinha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– área destinada à Basílica de Lisboa (</a:t>
            </a:r>
            <a:r>
              <a:rPr lang="pt-PT" sz="1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14.076 m</a:t>
            </a:r>
            <a:r>
              <a:rPr lang="pt-PT" sz="1600" baseline="300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);</a:t>
            </a: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endParaRPr lang="pt-PT" sz="16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1000"/>
              </a:spcAft>
            </a:pP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Estaleiro Geral 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– área parcial do PMO (</a:t>
            </a:r>
            <a:r>
              <a:rPr lang="pt-PT" sz="16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9.559 m</a:t>
            </a:r>
            <a:r>
              <a:rPr lang="pt-PT" sz="1600" baseline="3000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).</a:t>
            </a:r>
            <a:endParaRPr lang="pt-PT" sz="16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2C1C3FD-CFBD-E4C3-15CC-D2511EED3C19}"/>
              </a:ext>
            </a:extLst>
          </p:cNvPr>
          <p:cNvSpPr txBox="1"/>
          <p:nvPr/>
        </p:nvSpPr>
        <p:spPr>
          <a:xfrm>
            <a:off x="911424" y="2351494"/>
            <a:ext cx="45365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Para a execução do Projeto estão previstas as seguintes zonas para utilização como estaleiro/áreas de ocupação temporária:</a:t>
            </a:r>
            <a:endParaRPr lang="pt-PT" sz="1400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1C9F7281-7E3E-7013-ECBB-4BC6191875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706" y="2431496"/>
            <a:ext cx="5782165" cy="4087627"/>
          </a:xfrm>
          <a:prstGeom prst="rect">
            <a:avLst/>
          </a:prstGeom>
        </p:spPr>
      </p:pic>
      <p:sp>
        <p:nvSpPr>
          <p:cNvPr id="15" name="Text Box 9">
            <a:extLst>
              <a:ext uri="{FF2B5EF4-FFF2-40B4-BE49-F238E27FC236}">
                <a16:creationId xmlns:a16="http://schemas.microsoft.com/office/drawing/2014/main" id="{4E79C37A-369B-B34C-D9FB-CEFE1EAF2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4706" y="6494066"/>
            <a:ext cx="5782165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Localização dos estaleiros/Parques de materiais propostos </a:t>
            </a:r>
            <a:endParaRPr lang="pt-PT" sz="1200" dirty="0"/>
          </a:p>
        </p:txBody>
      </p:sp>
      <p:cxnSp>
        <p:nvCxnSpPr>
          <p:cNvPr id="9" name="Conexão reta 8">
            <a:extLst>
              <a:ext uri="{FF2B5EF4-FFF2-40B4-BE49-F238E27FC236}">
                <a16:creationId xmlns:a16="http://schemas.microsoft.com/office/drawing/2014/main" id="{88695289-66CF-CC41-01DD-2DA0766158F7}"/>
              </a:ext>
            </a:extLst>
          </p:cNvPr>
          <p:cNvCxnSpPr>
            <a:stCxn id="14" idx="0"/>
            <a:endCxn id="14" idx="2"/>
          </p:cNvCxnSpPr>
          <p:nvPr/>
        </p:nvCxnSpPr>
        <p:spPr>
          <a:xfrm>
            <a:off x="9035789" y="2431496"/>
            <a:ext cx="0" cy="4087627"/>
          </a:xfrm>
          <a:prstGeom prst="line">
            <a:avLst/>
          </a:prstGeom>
          <a:ln w="285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exão reta 11">
            <a:extLst>
              <a:ext uri="{FF2B5EF4-FFF2-40B4-BE49-F238E27FC236}">
                <a16:creationId xmlns:a16="http://schemas.microsoft.com/office/drawing/2014/main" id="{6E217B68-9425-54B1-E415-75566F9047A2}"/>
              </a:ext>
            </a:extLst>
          </p:cNvPr>
          <p:cNvCxnSpPr>
            <a:stCxn id="14" idx="1"/>
            <a:endCxn id="14" idx="3"/>
          </p:cNvCxnSpPr>
          <p:nvPr/>
        </p:nvCxnSpPr>
        <p:spPr>
          <a:xfrm>
            <a:off x="6144706" y="4475310"/>
            <a:ext cx="5782165" cy="0"/>
          </a:xfrm>
          <a:prstGeom prst="line">
            <a:avLst/>
          </a:prstGeom>
          <a:ln w="285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5966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5CBBF-BE98-009A-340B-DDBB2D5D9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>
            <a:extLst>
              <a:ext uri="{FF2B5EF4-FFF2-40B4-BE49-F238E27FC236}">
                <a16:creationId xmlns:a16="http://schemas.microsoft.com/office/drawing/2014/main" id="{F996FA6C-00CA-BCCF-3E83-88330A4A4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7085"/>
            <a:ext cx="12288688" cy="7414511"/>
          </a:xfrm>
          <a:prstGeom prst="rect">
            <a:avLst/>
          </a:prstGeom>
        </p:spPr>
      </p:pic>
      <p:sp>
        <p:nvSpPr>
          <p:cNvPr id="9" name="Text Box 9">
            <a:extLst>
              <a:ext uri="{FF2B5EF4-FFF2-40B4-BE49-F238E27FC236}">
                <a16:creationId xmlns:a16="http://schemas.microsoft.com/office/drawing/2014/main" id="{0EAD8CFB-F7AC-8A9A-D2F9-D732D79B6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597932"/>
            <a:ext cx="5494133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Localização dos estaleiros/Parques de materiais propostos 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3587851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C19D8-58BA-1F3B-3FB8-87523ABDE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B9DC656C-845F-C697-D368-F222607C0502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04 </a:t>
            </a:r>
            <a:r>
              <a:rPr lang="pt-PT" sz="2800" b="1" dirty="0">
                <a:solidFill>
                  <a:srgbClr val="63A433"/>
                </a:solidFill>
              </a:rPr>
              <a:t>PRINCIPAIS CARACTERÍSTICAS DO PROJETO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DA1DE712-09FF-349B-B217-FC2A807A31E4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38EC1364-583B-D74B-BB7D-DDAF28DB3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8B62EDE-D0E0-9AF2-8B04-92A5F41045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770A6AE0-EBFA-228E-3368-9259056C99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1F10CB32-1F0C-3F80-BE7F-EF3B4457C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392488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FASEAMENTO DO PROJETO</a:t>
            </a:r>
          </a:p>
        </p:txBody>
      </p:sp>
      <p:sp>
        <p:nvSpPr>
          <p:cNvPr id="12" name="Retângulo: Cantos Arredondados 35">
            <a:extLst>
              <a:ext uri="{FF2B5EF4-FFF2-40B4-BE49-F238E27FC236}">
                <a16:creationId xmlns:a16="http://schemas.microsoft.com/office/drawing/2014/main" id="{89B29557-9EE1-C866-1C5C-17C202C496FD}"/>
              </a:ext>
            </a:extLst>
          </p:cNvPr>
          <p:cNvSpPr/>
          <p:nvPr/>
        </p:nvSpPr>
        <p:spPr>
          <a:xfrm>
            <a:off x="8498939" y="4284594"/>
            <a:ext cx="2880000" cy="319266"/>
          </a:xfrm>
          <a:prstGeom prst="roundRect">
            <a:avLst>
              <a:gd name="adj" fmla="val 50000"/>
            </a:avLst>
          </a:prstGeom>
          <a:solidFill>
            <a:srgbClr val="1048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Retângulo: Cantos Arredondados 35">
            <a:extLst>
              <a:ext uri="{FF2B5EF4-FFF2-40B4-BE49-F238E27FC236}">
                <a16:creationId xmlns:a16="http://schemas.microsoft.com/office/drawing/2014/main" id="{0CC2AD20-F6DB-EB8E-909F-19792D079814}"/>
              </a:ext>
            </a:extLst>
          </p:cNvPr>
          <p:cNvSpPr/>
          <p:nvPr/>
        </p:nvSpPr>
        <p:spPr>
          <a:xfrm>
            <a:off x="5868585" y="4284594"/>
            <a:ext cx="2878394" cy="319266"/>
          </a:xfrm>
          <a:prstGeom prst="roundRect">
            <a:avLst>
              <a:gd name="adj" fmla="val 50000"/>
            </a:avLst>
          </a:prstGeom>
          <a:solidFill>
            <a:srgbClr val="61CB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Retângulo: Cantos Arredondados 22">
            <a:extLst>
              <a:ext uri="{FF2B5EF4-FFF2-40B4-BE49-F238E27FC236}">
                <a16:creationId xmlns:a16="http://schemas.microsoft.com/office/drawing/2014/main" id="{98A74061-8168-0338-F927-CBC649FD23F4}"/>
              </a:ext>
            </a:extLst>
          </p:cNvPr>
          <p:cNvSpPr/>
          <p:nvPr/>
        </p:nvSpPr>
        <p:spPr>
          <a:xfrm>
            <a:off x="3268865" y="4284594"/>
            <a:ext cx="2880000" cy="319266"/>
          </a:xfrm>
          <a:prstGeom prst="roundRect">
            <a:avLst>
              <a:gd name="adj" fmla="val 50000"/>
            </a:avLst>
          </a:prstGeom>
          <a:solidFill>
            <a:srgbClr val="4EA72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5" name="Retângulo: Cantos Arredondados 35">
            <a:extLst>
              <a:ext uri="{FF2B5EF4-FFF2-40B4-BE49-F238E27FC236}">
                <a16:creationId xmlns:a16="http://schemas.microsoft.com/office/drawing/2014/main" id="{6614DC3D-4044-8766-9780-94E53953FBCA}"/>
              </a:ext>
            </a:extLst>
          </p:cNvPr>
          <p:cNvSpPr/>
          <p:nvPr/>
        </p:nvSpPr>
        <p:spPr>
          <a:xfrm>
            <a:off x="645612" y="4284594"/>
            <a:ext cx="2880000" cy="319266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cxnSp>
        <p:nvCxnSpPr>
          <p:cNvPr id="16" name="Conexão reta 25">
            <a:extLst>
              <a:ext uri="{FF2B5EF4-FFF2-40B4-BE49-F238E27FC236}">
                <a16:creationId xmlns:a16="http://schemas.microsoft.com/office/drawing/2014/main" id="{E72799D6-CDB3-B135-E339-E4E01293D4FE}"/>
              </a:ext>
            </a:extLst>
          </p:cNvPr>
          <p:cNvCxnSpPr>
            <a:cxnSpLocks/>
          </p:cNvCxnSpPr>
          <p:nvPr/>
        </p:nvCxnSpPr>
        <p:spPr>
          <a:xfrm flipV="1">
            <a:off x="2090614" y="3740568"/>
            <a:ext cx="0" cy="581789"/>
          </a:xfrm>
          <a:prstGeom prst="line">
            <a:avLst/>
          </a:prstGeom>
          <a:ln w="9525">
            <a:solidFill>
              <a:srgbClr val="012F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: Cantos Arredondados 30">
            <a:extLst>
              <a:ext uri="{FF2B5EF4-FFF2-40B4-BE49-F238E27FC236}">
                <a16:creationId xmlns:a16="http://schemas.microsoft.com/office/drawing/2014/main" id="{F79A7379-7379-0317-5DE8-9959343149EB}"/>
              </a:ext>
            </a:extLst>
          </p:cNvPr>
          <p:cNvSpPr/>
          <p:nvPr/>
        </p:nvSpPr>
        <p:spPr>
          <a:xfrm>
            <a:off x="1108957" y="4066310"/>
            <a:ext cx="1963312" cy="792097"/>
          </a:xfrm>
          <a:prstGeom prst="roundRect">
            <a:avLst>
              <a:gd name="adj" fmla="val 50000"/>
            </a:avLst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3º Trimestre </a:t>
            </a:r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2027 </a:t>
            </a:r>
            <a:endParaRPr lang="pt-PT" sz="1200" b="1" dirty="0">
              <a:solidFill>
                <a:srgbClr val="012F35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8" name="Retângulo: Cantos Arredondados 27">
            <a:extLst>
              <a:ext uri="{FF2B5EF4-FFF2-40B4-BE49-F238E27FC236}">
                <a16:creationId xmlns:a16="http://schemas.microsoft.com/office/drawing/2014/main" id="{A5D3EBE1-4A3B-2986-5CD4-E6CFD1EE9871}"/>
              </a:ext>
            </a:extLst>
          </p:cNvPr>
          <p:cNvSpPr/>
          <p:nvPr/>
        </p:nvSpPr>
        <p:spPr>
          <a:xfrm>
            <a:off x="1195984" y="4160104"/>
            <a:ext cx="1789257" cy="6045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12F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2025-2026</a:t>
            </a:r>
          </a:p>
        </p:txBody>
      </p:sp>
      <p:sp>
        <p:nvSpPr>
          <p:cNvPr id="19" name="Text Box 9">
            <a:extLst>
              <a:ext uri="{FF2B5EF4-FFF2-40B4-BE49-F238E27FC236}">
                <a16:creationId xmlns:a16="http://schemas.microsoft.com/office/drawing/2014/main" id="{7021BCCD-831A-A883-5399-4F3990CC7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1858" y="3204229"/>
            <a:ext cx="1963312" cy="553998"/>
          </a:xfrm>
          <a:prstGeom prst="rect">
            <a:avLst/>
          </a:prstGeom>
          <a:solidFill>
            <a:srgbClr val="92D050"/>
          </a:solidFill>
          <a:ln w="9525">
            <a:solidFill>
              <a:srgbClr val="92D050"/>
            </a:solidFill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000" b="1" dirty="0">
                <a:solidFill>
                  <a:srgbClr val="FFFFFF"/>
                </a:solidFill>
                <a:latin typeface="Helvetica"/>
                <a:cs typeface="Helvetica"/>
              </a:rPr>
              <a:t>Conclusão da avaliação de impacte ambiental e contratação do projeto</a:t>
            </a:r>
          </a:p>
        </p:txBody>
      </p:sp>
      <p:sp>
        <p:nvSpPr>
          <p:cNvPr id="20" name="Text Box 9">
            <a:extLst>
              <a:ext uri="{FF2B5EF4-FFF2-40B4-BE49-F238E27FC236}">
                <a16:creationId xmlns:a16="http://schemas.microsoft.com/office/drawing/2014/main" id="{5CABAD31-742E-390E-6F62-8D090E434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1858" y="2848865"/>
            <a:ext cx="1963312" cy="246222"/>
          </a:xfrm>
          <a:prstGeom prst="rect">
            <a:avLst/>
          </a:prstGeom>
          <a:solidFill>
            <a:srgbClr val="92D050"/>
          </a:solidFill>
          <a:ln w="9525">
            <a:solidFill>
              <a:srgbClr val="92D050"/>
            </a:solidFill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000" b="1" dirty="0">
                <a:solidFill>
                  <a:srgbClr val="FFFFFF"/>
                </a:solidFill>
                <a:latin typeface="Helvetica"/>
                <a:cs typeface="Helvetica"/>
              </a:rPr>
              <a:t>Programa base</a:t>
            </a:r>
            <a:endParaRPr lang="pt-PT" sz="1600" dirty="0"/>
          </a:p>
        </p:txBody>
      </p:sp>
      <p:cxnSp>
        <p:nvCxnSpPr>
          <p:cNvPr id="21" name="Conexão reta 34">
            <a:extLst>
              <a:ext uri="{FF2B5EF4-FFF2-40B4-BE49-F238E27FC236}">
                <a16:creationId xmlns:a16="http://schemas.microsoft.com/office/drawing/2014/main" id="{C1AF85B8-388C-59B6-E3F4-35697BD55FB0}"/>
              </a:ext>
            </a:extLst>
          </p:cNvPr>
          <p:cNvCxnSpPr>
            <a:cxnSpLocks/>
          </p:cNvCxnSpPr>
          <p:nvPr/>
        </p:nvCxnSpPr>
        <p:spPr>
          <a:xfrm flipV="1">
            <a:off x="4700648" y="3748982"/>
            <a:ext cx="0" cy="581789"/>
          </a:xfrm>
          <a:prstGeom prst="line">
            <a:avLst/>
          </a:prstGeom>
          <a:ln w="9525">
            <a:solidFill>
              <a:srgbClr val="012F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tângulo: Cantos Arredondados 36">
            <a:extLst>
              <a:ext uri="{FF2B5EF4-FFF2-40B4-BE49-F238E27FC236}">
                <a16:creationId xmlns:a16="http://schemas.microsoft.com/office/drawing/2014/main" id="{DC7E91B9-B211-89B5-F0B7-1FEBF3A5366C}"/>
              </a:ext>
            </a:extLst>
          </p:cNvPr>
          <p:cNvSpPr/>
          <p:nvPr/>
        </p:nvSpPr>
        <p:spPr>
          <a:xfrm>
            <a:off x="3718992" y="4074724"/>
            <a:ext cx="1963312" cy="792097"/>
          </a:xfrm>
          <a:prstGeom prst="roundRect">
            <a:avLst>
              <a:gd name="adj" fmla="val 50000"/>
            </a:avLst>
          </a:prstGeom>
          <a:noFill/>
          <a:ln>
            <a:solidFill>
              <a:srgbClr val="4EA72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3º Trimestre </a:t>
            </a:r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2027 </a:t>
            </a:r>
            <a:endParaRPr lang="pt-PT" sz="1200" b="1" dirty="0">
              <a:solidFill>
                <a:srgbClr val="012F35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3" name="Retângulo: Cantos Arredondados 37">
            <a:extLst>
              <a:ext uri="{FF2B5EF4-FFF2-40B4-BE49-F238E27FC236}">
                <a16:creationId xmlns:a16="http://schemas.microsoft.com/office/drawing/2014/main" id="{72D99D70-432D-2DDC-0355-E464FD3A6C20}"/>
              </a:ext>
            </a:extLst>
          </p:cNvPr>
          <p:cNvSpPr/>
          <p:nvPr/>
        </p:nvSpPr>
        <p:spPr>
          <a:xfrm>
            <a:off x="3806019" y="4168518"/>
            <a:ext cx="1789257" cy="6045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12F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2026-2027</a:t>
            </a:r>
          </a:p>
        </p:txBody>
      </p:sp>
      <p:sp>
        <p:nvSpPr>
          <p:cNvPr id="24" name="Text Box 9">
            <a:extLst>
              <a:ext uri="{FF2B5EF4-FFF2-40B4-BE49-F238E27FC236}">
                <a16:creationId xmlns:a16="http://schemas.microsoft.com/office/drawing/2014/main" id="{83F37990-1D91-2A85-7832-C4EFE211BC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8991" y="3502760"/>
            <a:ext cx="1963312" cy="246221"/>
          </a:xfrm>
          <a:prstGeom prst="rect">
            <a:avLst/>
          </a:prstGeom>
          <a:solidFill>
            <a:srgbClr val="4EA72E"/>
          </a:solidFill>
          <a:ln w="9525">
            <a:solidFill>
              <a:srgbClr val="4EA72E"/>
            </a:solidFill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000" b="1" dirty="0">
                <a:solidFill>
                  <a:srgbClr val="FFFFFF"/>
                </a:solidFill>
                <a:latin typeface="Helvetica"/>
                <a:cs typeface="Helvetica"/>
              </a:rPr>
              <a:t>Execução do projeto</a:t>
            </a:r>
            <a:endParaRPr lang="pt-PT" sz="1600" dirty="0"/>
          </a:p>
        </p:txBody>
      </p:sp>
      <p:sp>
        <p:nvSpPr>
          <p:cNvPr id="25" name="Text Box 9">
            <a:extLst>
              <a:ext uri="{FF2B5EF4-FFF2-40B4-BE49-F238E27FC236}">
                <a16:creationId xmlns:a16="http://schemas.microsoft.com/office/drawing/2014/main" id="{9C2A2119-C610-FBB2-BFC1-D9056FC6A1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7608" y="5209331"/>
            <a:ext cx="7549274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Datas Indicativas para a extensão do serviço de elétrico rápido ao Parque do Tejo – 16E </a:t>
            </a:r>
            <a:endParaRPr lang="pt-PT" sz="1200" dirty="0"/>
          </a:p>
        </p:txBody>
      </p:sp>
      <p:cxnSp>
        <p:nvCxnSpPr>
          <p:cNvPr id="26" name="Conexão reta 25">
            <a:extLst>
              <a:ext uri="{FF2B5EF4-FFF2-40B4-BE49-F238E27FC236}">
                <a16:creationId xmlns:a16="http://schemas.microsoft.com/office/drawing/2014/main" id="{98DFC31E-E338-DAB0-CC2F-33E14D501A76}"/>
              </a:ext>
            </a:extLst>
          </p:cNvPr>
          <p:cNvCxnSpPr>
            <a:cxnSpLocks/>
          </p:cNvCxnSpPr>
          <p:nvPr/>
        </p:nvCxnSpPr>
        <p:spPr>
          <a:xfrm flipV="1">
            <a:off x="7306169" y="3748982"/>
            <a:ext cx="0" cy="581789"/>
          </a:xfrm>
          <a:prstGeom prst="line">
            <a:avLst/>
          </a:prstGeom>
          <a:ln w="9525">
            <a:solidFill>
              <a:srgbClr val="012F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tângulo: Cantos Arredondados 30">
            <a:extLst>
              <a:ext uri="{FF2B5EF4-FFF2-40B4-BE49-F238E27FC236}">
                <a16:creationId xmlns:a16="http://schemas.microsoft.com/office/drawing/2014/main" id="{8BCE645C-E684-10A7-6130-6D5749B293F8}"/>
              </a:ext>
            </a:extLst>
          </p:cNvPr>
          <p:cNvSpPr/>
          <p:nvPr/>
        </p:nvSpPr>
        <p:spPr>
          <a:xfrm>
            <a:off x="6342246" y="4074724"/>
            <a:ext cx="1963312" cy="792097"/>
          </a:xfrm>
          <a:prstGeom prst="roundRect">
            <a:avLst>
              <a:gd name="adj" fmla="val 50000"/>
            </a:avLst>
          </a:prstGeom>
          <a:noFill/>
          <a:ln>
            <a:solidFill>
              <a:srgbClr val="61CBF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3º Trimestre </a:t>
            </a:r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2027 </a:t>
            </a:r>
            <a:endParaRPr lang="pt-PT" sz="1200" b="1" dirty="0">
              <a:solidFill>
                <a:srgbClr val="012F35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8" name="Retângulo: Cantos Arredondados 27">
            <a:extLst>
              <a:ext uri="{FF2B5EF4-FFF2-40B4-BE49-F238E27FC236}">
                <a16:creationId xmlns:a16="http://schemas.microsoft.com/office/drawing/2014/main" id="{188AFDF6-8BFB-3402-D138-C8844D19AA30}"/>
              </a:ext>
            </a:extLst>
          </p:cNvPr>
          <p:cNvSpPr/>
          <p:nvPr/>
        </p:nvSpPr>
        <p:spPr>
          <a:xfrm>
            <a:off x="6429273" y="4168518"/>
            <a:ext cx="1789257" cy="6045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12F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2028-2029</a:t>
            </a:r>
            <a:endParaRPr lang="pt-PT" sz="1200" b="1" dirty="0">
              <a:solidFill>
                <a:srgbClr val="012F35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9" name="Text Box 9">
            <a:extLst>
              <a:ext uri="{FF2B5EF4-FFF2-40B4-BE49-F238E27FC236}">
                <a16:creationId xmlns:a16="http://schemas.microsoft.com/office/drawing/2014/main" id="{8A7F8B0D-DD08-F1DA-8599-08A5536EA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245" y="3502760"/>
            <a:ext cx="1963312" cy="246221"/>
          </a:xfrm>
          <a:prstGeom prst="rect">
            <a:avLst/>
          </a:prstGeom>
          <a:solidFill>
            <a:srgbClr val="61CBF4"/>
          </a:solidFill>
          <a:ln w="9525">
            <a:solidFill>
              <a:srgbClr val="61CBF4"/>
            </a:solidFill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000" b="1" dirty="0">
                <a:solidFill>
                  <a:srgbClr val="FFFFFF"/>
                </a:solidFill>
                <a:latin typeface="Helvetica"/>
                <a:cs typeface="Helvetica"/>
              </a:rPr>
              <a:t>Obras de construção</a:t>
            </a:r>
            <a:endParaRPr lang="pt-PT" sz="1600" dirty="0"/>
          </a:p>
        </p:txBody>
      </p:sp>
      <p:sp>
        <p:nvSpPr>
          <p:cNvPr id="30" name="Text Box 9">
            <a:extLst>
              <a:ext uri="{FF2B5EF4-FFF2-40B4-BE49-F238E27FC236}">
                <a16:creationId xmlns:a16="http://schemas.microsoft.com/office/drawing/2014/main" id="{8AF85DA2-1C47-F3D2-1F35-47450E206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247" y="3149781"/>
            <a:ext cx="1963312" cy="246222"/>
          </a:xfrm>
          <a:prstGeom prst="rect">
            <a:avLst/>
          </a:prstGeom>
          <a:solidFill>
            <a:srgbClr val="61CBF4"/>
          </a:solidFill>
          <a:ln w="9525">
            <a:solidFill>
              <a:srgbClr val="61CBF4"/>
            </a:solidFill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000" b="1" dirty="0">
                <a:solidFill>
                  <a:srgbClr val="FFFFFF"/>
                </a:solidFill>
                <a:latin typeface="Helvetica"/>
                <a:cs typeface="Helvetica"/>
              </a:rPr>
              <a:t>Início da Construção</a:t>
            </a:r>
            <a:endParaRPr lang="pt-PT" sz="1600" dirty="0"/>
          </a:p>
        </p:txBody>
      </p:sp>
      <p:cxnSp>
        <p:nvCxnSpPr>
          <p:cNvPr id="31" name="Conexão reta 34">
            <a:extLst>
              <a:ext uri="{FF2B5EF4-FFF2-40B4-BE49-F238E27FC236}">
                <a16:creationId xmlns:a16="http://schemas.microsoft.com/office/drawing/2014/main" id="{479BFFBE-F099-01C0-6759-66E88F057D78}"/>
              </a:ext>
            </a:extLst>
          </p:cNvPr>
          <p:cNvCxnSpPr>
            <a:cxnSpLocks/>
          </p:cNvCxnSpPr>
          <p:nvPr/>
        </p:nvCxnSpPr>
        <p:spPr>
          <a:xfrm flipV="1">
            <a:off x="9954284" y="3740568"/>
            <a:ext cx="0" cy="581789"/>
          </a:xfrm>
          <a:prstGeom prst="line">
            <a:avLst/>
          </a:prstGeom>
          <a:ln w="9525">
            <a:solidFill>
              <a:srgbClr val="012F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tângulo: Cantos Arredondados 36">
            <a:extLst>
              <a:ext uri="{FF2B5EF4-FFF2-40B4-BE49-F238E27FC236}">
                <a16:creationId xmlns:a16="http://schemas.microsoft.com/office/drawing/2014/main" id="{396E549D-790F-E978-F8C1-8C373E25C884}"/>
              </a:ext>
            </a:extLst>
          </p:cNvPr>
          <p:cNvSpPr/>
          <p:nvPr/>
        </p:nvSpPr>
        <p:spPr>
          <a:xfrm>
            <a:off x="8972628" y="4066310"/>
            <a:ext cx="1963312" cy="792097"/>
          </a:xfrm>
          <a:prstGeom prst="roundRect">
            <a:avLst>
              <a:gd name="adj" fmla="val 50000"/>
            </a:avLst>
          </a:prstGeom>
          <a:noFill/>
          <a:ln>
            <a:solidFill>
              <a:srgbClr val="104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3º Trimestre </a:t>
            </a:r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2027 </a:t>
            </a:r>
            <a:endParaRPr lang="pt-PT" sz="1200" b="1" dirty="0">
              <a:solidFill>
                <a:srgbClr val="012F35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3" name="Retângulo: Cantos Arredondados 37">
            <a:extLst>
              <a:ext uri="{FF2B5EF4-FFF2-40B4-BE49-F238E27FC236}">
                <a16:creationId xmlns:a16="http://schemas.microsoft.com/office/drawing/2014/main" id="{AA426F20-C3C6-CF87-3F02-146FDFDC0687}"/>
              </a:ext>
            </a:extLst>
          </p:cNvPr>
          <p:cNvSpPr/>
          <p:nvPr/>
        </p:nvSpPr>
        <p:spPr>
          <a:xfrm>
            <a:off x="9059655" y="4160104"/>
            <a:ext cx="1789257" cy="60450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12F3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>
                <a:solidFill>
                  <a:srgbClr val="012F35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2029</a:t>
            </a:r>
            <a:endParaRPr lang="pt-PT" sz="1200" b="1" dirty="0">
              <a:solidFill>
                <a:srgbClr val="012F35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002FB80A-F9BB-4FE6-4A39-77A36E224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5499" y="3340457"/>
            <a:ext cx="1963312" cy="400110"/>
          </a:xfrm>
          <a:prstGeom prst="rect">
            <a:avLst/>
          </a:prstGeom>
          <a:solidFill>
            <a:srgbClr val="104862"/>
          </a:solidFill>
          <a:ln w="9525">
            <a:solidFill>
              <a:srgbClr val="104862"/>
            </a:solidFill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1000" b="1" dirty="0">
                <a:solidFill>
                  <a:srgbClr val="FFFFFF"/>
                </a:solidFill>
                <a:latin typeface="Helvetica"/>
                <a:cs typeface="Helvetica"/>
              </a:rPr>
              <a:t>Entrada em operação da linha 16E</a:t>
            </a: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2371167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CB896-D1A3-ED10-D9C5-AD7337E05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5">
            <a:extLst>
              <a:ext uri="{FF2B5EF4-FFF2-40B4-BE49-F238E27FC236}">
                <a16:creationId xmlns:a16="http://schemas.microsoft.com/office/drawing/2014/main" id="{55595865-C51A-D23A-7752-BBEE6B8B8A12}"/>
              </a:ext>
            </a:extLst>
          </p:cNvPr>
          <p:cNvSpPr txBox="1"/>
          <p:nvPr/>
        </p:nvSpPr>
        <p:spPr>
          <a:xfrm>
            <a:off x="1138270" y="836712"/>
            <a:ext cx="100051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05 </a:t>
            </a:r>
            <a:r>
              <a:rPr lang="pt-PT" sz="2800" b="1" dirty="0">
                <a:solidFill>
                  <a:srgbClr val="63A433"/>
                </a:solidFill>
              </a:rPr>
              <a:t>METODOLOGIA E FASEAMENTO DO EIA</a:t>
            </a:r>
            <a:endParaRPr lang="pt-PT" sz="2800" b="1" dirty="0">
              <a:solidFill>
                <a:srgbClr val="63A4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Straight Connector 21">
            <a:extLst>
              <a:ext uri="{FF2B5EF4-FFF2-40B4-BE49-F238E27FC236}">
                <a16:creationId xmlns:a16="http://schemas.microsoft.com/office/drawing/2014/main" id="{1F0CC4FA-E7D7-4BC4-F18D-EB90DFBE5A63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1786E672-4F24-A371-B138-B8BAFCF8A4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394128F-4E68-316D-DE0A-1EC732FDBE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98A09E4A-1A08-E51A-D46F-C3FC3F2A8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3" name="Retângulo: Cantos Arredondados 22">
            <a:extLst>
              <a:ext uri="{FF2B5EF4-FFF2-40B4-BE49-F238E27FC236}">
                <a16:creationId xmlns:a16="http://schemas.microsoft.com/office/drawing/2014/main" id="{E7411BCB-8FE0-D147-83CE-7C8D7F4597CB}"/>
              </a:ext>
            </a:extLst>
          </p:cNvPr>
          <p:cNvSpPr/>
          <p:nvPr/>
        </p:nvSpPr>
        <p:spPr>
          <a:xfrm>
            <a:off x="364958" y="1648325"/>
            <a:ext cx="2133600" cy="2286000"/>
          </a:xfrm>
          <a:prstGeom prst="roundRect">
            <a:avLst/>
          </a:prstGeom>
          <a:solidFill>
            <a:srgbClr val="1E9D8B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13792" tIns="113792" rIns="113792" bIns="60960" numCol="1" spcCol="1270" anchor="t" anchorCtr="0">
            <a:noAutofit/>
          </a:bodyPr>
          <a:lstStyle/>
          <a:p>
            <a:pPr defTabSz="686074"/>
            <a:endParaRPr lang="pt-PT" sz="1600" b="1" dirty="0">
              <a:solidFill>
                <a:srgbClr val="FFFFFF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4" name="Retângulo: Cantos Arredondados 23">
            <a:extLst>
              <a:ext uri="{FF2B5EF4-FFF2-40B4-BE49-F238E27FC236}">
                <a16:creationId xmlns:a16="http://schemas.microsoft.com/office/drawing/2014/main" id="{3E2B566D-3024-2D3B-607C-DDAF1EEB5C7F}"/>
              </a:ext>
            </a:extLst>
          </p:cNvPr>
          <p:cNvSpPr/>
          <p:nvPr/>
        </p:nvSpPr>
        <p:spPr>
          <a:xfrm>
            <a:off x="655784" y="2037821"/>
            <a:ext cx="5122088" cy="4820179"/>
          </a:xfrm>
          <a:prstGeom prst="roundRect">
            <a:avLst/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1E9D8B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13792" tIns="113792" rIns="113792" bIns="60960" numCol="1" spcCol="1270" anchor="t" anchorCtr="0">
            <a:noAutofit/>
          </a:bodyPr>
          <a:lstStyle/>
          <a:p>
            <a:pPr marL="92075" lvl="1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</a:pPr>
            <a:endParaRPr lang="pt-PT" sz="1300" kern="0" dirty="0">
              <a:solidFill>
                <a:srgbClr val="014750"/>
              </a:solidFill>
              <a:latin typeface="+mj-lt"/>
              <a:cs typeface="Helvetica" panose="020B0604020202020204" pitchFamily="34" charset="0"/>
            </a:endParaRP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Realizado de acordo com os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requisitos legais e normas aplicáveis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.</a:t>
            </a:r>
            <a:endParaRPr lang="pt-PT" sz="1300" b="1" kern="0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Envolvimento de uma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equipa de especialistas 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nas diversas matérias avaliadas.</a:t>
            </a: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Definição da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área de estudo e escalas de trabalho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.</a:t>
            </a: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Consulta às entidades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, para solicitação de informação.</a:t>
            </a: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Análise dos elementos de projeto e outra informação base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.</a:t>
            </a:r>
            <a:endParaRPr lang="pt-PT" sz="1300" b="1" kern="0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Caracterização Ambiental e Avaliação de Impactes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.</a:t>
            </a:r>
            <a:endParaRPr lang="pt-PT" sz="1300" b="1" kern="0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marL="268288" lvl="2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Levantamento e análise de informação temática.</a:t>
            </a:r>
          </a:p>
          <a:p>
            <a:pPr marL="268288" lvl="2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Realização de diversos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trabalhos de campo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e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medições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.</a:t>
            </a:r>
            <a:endParaRPr lang="pt-PT" sz="1300" b="1" kern="0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marL="268288" lvl="2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Produção de cartografia temática.</a:t>
            </a:r>
          </a:p>
          <a:p>
            <a:pPr marL="268288" lvl="2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Sistematização das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principais ações de projeto 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e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identificação e avaliação dos impactes 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negativos e positivos do projeto, com base em critérios de avaliação pré-definidos.</a:t>
            </a:r>
          </a:p>
          <a:p>
            <a:pPr marL="268288" lvl="1" indent="-176213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Identificação das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Medidas de Minimização 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e compensação a adotar e proposta de </a:t>
            </a:r>
            <a:r>
              <a:rPr lang="pt-PT" sz="13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Programas de Monitorização</a:t>
            </a:r>
            <a:r>
              <a:rPr lang="pt-PT" sz="1300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.</a:t>
            </a:r>
          </a:p>
          <a:p>
            <a:pPr marL="171450" lvl="1" indent="-171450" algn="just"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</a:pPr>
            <a:endParaRPr lang="pt-PT" sz="1200" kern="0" dirty="0">
              <a:solidFill>
                <a:srgbClr val="014750"/>
              </a:solidFill>
              <a:latin typeface="+mj-lt"/>
              <a:cs typeface="Helvetica" panose="020B0604020202020204" pitchFamily="34" charset="0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17255456-8BF2-DF76-57BE-28B21C5B9BB8}"/>
              </a:ext>
            </a:extLst>
          </p:cNvPr>
          <p:cNvSpPr txBox="1"/>
          <p:nvPr/>
        </p:nvSpPr>
        <p:spPr>
          <a:xfrm>
            <a:off x="364958" y="1800725"/>
            <a:ext cx="232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6074"/>
            <a:r>
              <a:rPr lang="pt-BR" sz="1200" b="1" dirty="0">
                <a:solidFill>
                  <a:srgbClr val="FFFFFF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METODOLOGIA DO EIA</a:t>
            </a:r>
            <a:endParaRPr lang="pt-PT" sz="1200" b="1" dirty="0">
              <a:solidFill>
                <a:srgbClr val="FFFFFF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defTabSz="686074"/>
            <a:endParaRPr lang="pt-PT" sz="1200" dirty="0">
              <a:solidFill>
                <a:srgbClr val="026937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6" name="Retângulo: Cantos Arredondados 25">
            <a:extLst>
              <a:ext uri="{FF2B5EF4-FFF2-40B4-BE49-F238E27FC236}">
                <a16:creationId xmlns:a16="http://schemas.microsoft.com/office/drawing/2014/main" id="{08DBFD4A-D93A-0A84-AE96-D1DE728AD2C4}"/>
              </a:ext>
            </a:extLst>
          </p:cNvPr>
          <p:cNvSpPr/>
          <p:nvPr/>
        </p:nvSpPr>
        <p:spPr>
          <a:xfrm>
            <a:off x="6419829" y="1648903"/>
            <a:ext cx="1982667" cy="2286000"/>
          </a:xfrm>
          <a:prstGeom prst="roundRect">
            <a:avLst/>
          </a:prstGeom>
          <a:solidFill>
            <a:srgbClr val="1E9D8B">
              <a:hueOff val="-7978085"/>
              <a:satOff val="30150"/>
              <a:lumOff val="4120"/>
              <a:alphaOff val="0"/>
            </a:srgbClr>
          </a:solidFill>
          <a:ln w="254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13792" tIns="113792" rIns="113792" bIns="60960" numCol="1" spcCol="1270" anchor="t" anchorCtr="0">
            <a:noAutofit/>
          </a:bodyPr>
          <a:lstStyle/>
          <a:p>
            <a:pPr defTabSz="686074"/>
            <a:endParaRPr lang="pt-PT" sz="1600" b="1" dirty="0">
              <a:solidFill>
                <a:srgbClr val="026937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7" name="Retângulo: Cantos Arredondados 26">
            <a:extLst>
              <a:ext uri="{FF2B5EF4-FFF2-40B4-BE49-F238E27FC236}">
                <a16:creationId xmlns:a16="http://schemas.microsoft.com/office/drawing/2014/main" id="{DB578EBE-7D9C-9EEF-A319-0BE27A2D7AF2}"/>
              </a:ext>
            </a:extLst>
          </p:cNvPr>
          <p:cNvSpPr/>
          <p:nvPr/>
        </p:nvSpPr>
        <p:spPr>
          <a:xfrm>
            <a:off x="6816080" y="2037821"/>
            <a:ext cx="5122088" cy="4820179"/>
          </a:xfrm>
          <a:prstGeom prst="roundRect">
            <a:avLst/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rgbClr val="1E9D8B">
                <a:hueOff val="-7978085"/>
                <a:satOff val="30150"/>
                <a:lumOff val="412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13792" tIns="113792" rIns="113792" bIns="60960" numCol="1" spcCol="1270" anchor="t" anchorCtr="0">
            <a:noAutofit/>
          </a:bodyPr>
          <a:lstStyle/>
          <a:p>
            <a:pPr defTabSz="686074"/>
            <a:endParaRPr lang="pt-PT" sz="1200" b="1" dirty="0">
              <a:solidFill>
                <a:srgbClr val="026937"/>
              </a:solidFill>
              <a:latin typeface="+mj-lt"/>
              <a:cs typeface="Helvetica" panose="020B0604020202020204" pitchFamily="34" charset="0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D6AD5AD2-4D27-023C-22D9-0C5D4E722979}"/>
              </a:ext>
            </a:extLst>
          </p:cNvPr>
          <p:cNvSpPr txBox="1"/>
          <p:nvPr/>
        </p:nvSpPr>
        <p:spPr>
          <a:xfrm>
            <a:off x="6419829" y="1800725"/>
            <a:ext cx="3609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defTabSz="686074">
              <a:defRPr/>
            </a:pPr>
            <a:r>
              <a:rPr lang="pt-BR" sz="1200" b="1" dirty="0">
                <a:solidFill>
                  <a:srgbClr val="FFFFFF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FATORES AMBIENTAIS </a:t>
            </a:r>
          </a:p>
          <a:p>
            <a:pPr defTabSz="686074"/>
            <a:endParaRPr lang="pt-PT" sz="1200" dirty="0">
              <a:solidFill>
                <a:srgbClr val="026937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6D7129EF-5B42-B69E-A603-895FDD08B0D9}"/>
              </a:ext>
            </a:extLst>
          </p:cNvPr>
          <p:cNvSpPr txBox="1">
            <a:spLocks/>
          </p:cNvSpPr>
          <p:nvPr/>
        </p:nvSpPr>
        <p:spPr>
          <a:xfrm>
            <a:off x="7154950" y="2204864"/>
            <a:ext cx="1643797" cy="562970"/>
          </a:xfrm>
          <a:prstGeom prst="rect">
            <a:avLst/>
          </a:prstGeom>
          <a:ln w="15875">
            <a:noFill/>
          </a:ln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None/>
              <a:defRPr/>
            </a:pPr>
            <a:r>
              <a:rPr lang="pt-PT" sz="12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Muito Importantes</a:t>
            </a:r>
          </a:p>
          <a:p>
            <a:pPr marL="85725" lvl="1" indent="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None/>
            </a:pPr>
            <a:endParaRPr lang="pt-PT" sz="1200" dirty="0">
              <a:solidFill>
                <a:srgbClr val="014750"/>
              </a:solidFill>
              <a:latin typeface="+mj-lt"/>
              <a:cs typeface="Helvetica" panose="020B0604020202020204" pitchFamily="34" charset="0"/>
            </a:endParaRPr>
          </a:p>
          <a:p>
            <a:pPr marL="85725" lvl="1" indent="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None/>
            </a:pPr>
            <a:endParaRPr lang="pt-PT" sz="1200" dirty="0">
              <a:solidFill>
                <a:srgbClr val="014750"/>
              </a:solidFill>
              <a:latin typeface="+mj-lt"/>
              <a:cs typeface="Helvetica" panose="020B0604020202020204" pitchFamily="34" charset="0"/>
            </a:endParaRPr>
          </a:p>
          <a:p>
            <a:pPr defTabSz="914377">
              <a:lnSpc>
                <a:spcPct val="100000"/>
              </a:lnSpc>
              <a:defRPr/>
            </a:pPr>
            <a:endParaRPr lang="pt-BR" sz="1200" b="1" dirty="0">
              <a:solidFill>
                <a:srgbClr val="014750"/>
              </a:solidFill>
              <a:latin typeface="+mj-lt"/>
              <a:cs typeface="Helvetica" panose="020B0604020202020204" pitchFamily="34" charset="0"/>
            </a:endParaRPr>
          </a:p>
          <a:p>
            <a:pPr defTabSz="914377">
              <a:lnSpc>
                <a:spcPct val="100000"/>
              </a:lnSpc>
              <a:defRPr/>
            </a:pPr>
            <a:endParaRPr lang="pt-BR" sz="1200" kern="0" dirty="0">
              <a:solidFill>
                <a:srgbClr val="014750"/>
              </a:solidFill>
              <a:latin typeface="+mj-lt"/>
              <a:cs typeface="Helvetica" panose="020B0604020202020204" pitchFamily="34" charset="0"/>
            </a:endParaRP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2E5F3B58-06D8-17BF-11BB-CCF3212214BC}"/>
              </a:ext>
            </a:extLst>
          </p:cNvPr>
          <p:cNvSpPr txBox="1">
            <a:spLocks/>
          </p:cNvSpPr>
          <p:nvPr/>
        </p:nvSpPr>
        <p:spPr>
          <a:xfrm>
            <a:off x="7078172" y="2499456"/>
            <a:ext cx="4634451" cy="1368711"/>
          </a:xfrm>
          <a:prstGeom prst="rect">
            <a:avLst/>
          </a:prstGeom>
          <a:ln w="15875">
            <a:noFill/>
          </a:ln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lvl="1" indent="-171450" algn="just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  <a:defRPr/>
            </a:pPr>
            <a:r>
              <a:rPr lang="pt-PT" sz="1300" kern="0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Helvetica" panose="020B0604020202020204" pitchFamily="34" charset="0"/>
              </a:rPr>
              <a:t>Ordenamento do Território e Condicionantes (biofísicas, urbanísticas e servidões)</a:t>
            </a:r>
          </a:p>
          <a:p>
            <a:pPr marL="171450" lvl="1" indent="-171450" algn="just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  <a:defRPr/>
            </a:pPr>
            <a:r>
              <a:rPr lang="pt-PT" sz="1300" b="1" kern="0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Helvetica" panose="020B0604020202020204" pitchFamily="34" charset="0"/>
              </a:rPr>
              <a:t> </a:t>
            </a:r>
            <a:r>
              <a:rPr lang="pt-PT" sz="1300" kern="0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Helvetica" panose="020B0604020202020204" pitchFamily="34" charset="0"/>
              </a:rPr>
              <a:t>Ambiente Sonoro (Ruído e Vibrações)</a:t>
            </a:r>
          </a:p>
          <a:p>
            <a:pPr marL="171450" lvl="1" indent="-171450" algn="just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  <a:defRPr/>
            </a:pPr>
            <a:r>
              <a:rPr lang="pt-PT" sz="1300" kern="0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Helvetica" panose="020B0604020202020204" pitchFamily="34" charset="0"/>
              </a:rPr>
              <a:t>Património Cultural</a:t>
            </a:r>
          </a:p>
          <a:p>
            <a:pPr marL="171450" lvl="1" indent="-171450" algn="just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  <a:defRPr/>
            </a:pPr>
            <a:r>
              <a:rPr lang="pt-PT" sz="1300" kern="0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Helvetica" panose="020B0604020202020204" pitchFamily="34" charset="0"/>
              </a:rPr>
              <a:t>Componente Social/Socioeconómica</a:t>
            </a:r>
          </a:p>
          <a:p>
            <a:pPr marL="171450" lvl="1" indent="-171450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Font typeface="Wingdings" panose="05000000000000000000" pitchFamily="2" charset="2"/>
              <a:buChar char="v"/>
              <a:defRPr/>
            </a:pPr>
            <a:endParaRPr lang="pt-PT" sz="1200" b="1" kern="0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85725" lvl="1" indent="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None/>
            </a:pPr>
            <a:endParaRPr lang="pt-PT" sz="1200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85725" lvl="1" indent="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None/>
            </a:pPr>
            <a:endParaRPr lang="pt-PT" sz="1200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defTabSz="914377">
              <a:lnSpc>
                <a:spcPct val="100000"/>
              </a:lnSpc>
              <a:defRPr/>
            </a:pPr>
            <a:endParaRPr lang="pt-BR" sz="1200" b="1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defTabSz="914377">
              <a:lnSpc>
                <a:spcPct val="100000"/>
              </a:lnSpc>
              <a:defRPr/>
            </a:pPr>
            <a:endParaRPr lang="pt-BR" sz="1200" kern="0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49CEB156-1B83-098B-EE00-32FD81577B1E}"/>
              </a:ext>
            </a:extLst>
          </p:cNvPr>
          <p:cNvSpPr txBox="1">
            <a:spLocks/>
          </p:cNvSpPr>
          <p:nvPr/>
        </p:nvSpPr>
        <p:spPr>
          <a:xfrm>
            <a:off x="7104112" y="3789040"/>
            <a:ext cx="4335920" cy="1644023"/>
          </a:xfrm>
          <a:prstGeom prst="rect">
            <a:avLst/>
          </a:prstGeom>
          <a:ln w="15875">
            <a:noFill/>
          </a:ln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None/>
              <a:defRPr/>
            </a:pPr>
            <a:r>
              <a:rPr lang="pt-PT" sz="1200" b="1" kern="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Importantes</a:t>
            </a:r>
            <a:endParaRPr lang="pt-BR" sz="1200" b="1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indent="-171450" defTabSz="914377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v"/>
              <a:defRPr/>
            </a:pPr>
            <a:r>
              <a:rPr lang="pt-BR" sz="1200" kern="0" dirty="0">
                <a:solidFill>
                  <a:srgbClr val="3C3D3C"/>
                </a:solidFill>
                <a:cs typeface="Helvetica" panose="020B0604020202020204" pitchFamily="34" charset="0"/>
              </a:rPr>
              <a:t>Padrões de Ocupação do Solo</a:t>
            </a:r>
          </a:p>
          <a:p>
            <a:pPr indent="-171450" defTabSz="914377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v"/>
              <a:defRPr/>
            </a:pPr>
            <a:r>
              <a:rPr lang="pt-BR" sz="1200" kern="0" dirty="0">
                <a:solidFill>
                  <a:srgbClr val="3C3D3C"/>
                </a:solidFill>
                <a:cs typeface="Helvetica" panose="020B0604020202020204" pitchFamily="34" charset="0"/>
              </a:rPr>
              <a:t>Paisagem</a:t>
            </a:r>
          </a:p>
          <a:p>
            <a:pPr indent="-171450" defTabSz="914377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v"/>
              <a:defRPr/>
            </a:pPr>
            <a:r>
              <a:rPr lang="pt-BR" sz="1200" kern="0" dirty="0">
                <a:solidFill>
                  <a:srgbClr val="3C3D3C"/>
                </a:solidFill>
                <a:cs typeface="Helvetica" panose="020B0604020202020204" pitchFamily="34" charset="0"/>
              </a:rPr>
              <a:t>Alterações Climáticas (Mitigação e Adaptação)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C17CABA8-EA2B-3E3C-122D-58D9268BA80A}"/>
              </a:ext>
            </a:extLst>
          </p:cNvPr>
          <p:cNvSpPr txBox="1">
            <a:spLocks/>
          </p:cNvSpPr>
          <p:nvPr/>
        </p:nvSpPr>
        <p:spPr>
          <a:xfrm>
            <a:off x="7104112" y="4889373"/>
            <a:ext cx="4732171" cy="2047680"/>
          </a:xfrm>
          <a:prstGeom prst="rect">
            <a:avLst/>
          </a:prstGeom>
          <a:ln w="15875">
            <a:noFill/>
          </a:ln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67A587"/>
              </a:buClr>
              <a:buNone/>
              <a:defRPr/>
            </a:pPr>
            <a:r>
              <a:rPr lang="pt-PT" sz="1000" b="1" kern="0" dirty="0">
                <a:solidFill>
                  <a:srgbClr val="3C3D3C"/>
                </a:solidFill>
                <a:cs typeface="Helvetica" panose="020B0604020202020204" pitchFamily="34" charset="0"/>
              </a:rPr>
              <a:t>Pouco Importantes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Clima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Solos e Capacidade de Uso dos Solos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Qualidade do Ar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Geologia e Geomorfologia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Recursos Hídricos (Superficiais e Subterrâneos)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Saúde Humana</a:t>
            </a:r>
          </a:p>
          <a:p>
            <a:pPr marL="257175" lvl="1" indent="-17145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Wingdings" panose="05000000000000000000" pitchFamily="2" charset="2"/>
              <a:buChar char="v"/>
            </a:pPr>
            <a:r>
              <a:rPr lang="pt-PT" sz="1100" dirty="0">
                <a:solidFill>
                  <a:srgbClr val="3C3D3C"/>
                </a:solidFill>
                <a:cs typeface="Helvetica" panose="020B0604020202020204" pitchFamily="34" charset="0"/>
              </a:rPr>
              <a:t>Sistemas Ecológicos </a:t>
            </a:r>
          </a:p>
          <a:p>
            <a:pPr marL="85725" lvl="1" indent="0" algn="just">
              <a:spcBef>
                <a:spcPts val="300"/>
              </a:spcBef>
              <a:spcAft>
                <a:spcPts val="300"/>
              </a:spcAft>
              <a:buClr>
                <a:srgbClr val="002060"/>
              </a:buClr>
              <a:buFont typeface="Arial" panose="020B0604020202020204" pitchFamily="34" charset="0"/>
              <a:buNone/>
            </a:pPr>
            <a:endParaRPr lang="pt-PT" sz="1200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defTabSz="914377">
              <a:lnSpc>
                <a:spcPct val="100000"/>
              </a:lnSpc>
              <a:defRPr/>
            </a:pPr>
            <a:endParaRPr lang="pt-BR" sz="1200" b="1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defTabSz="914377">
              <a:lnSpc>
                <a:spcPct val="100000"/>
              </a:lnSpc>
              <a:defRPr/>
            </a:pPr>
            <a:endParaRPr lang="pt-BR" sz="1200" kern="0" dirty="0">
              <a:solidFill>
                <a:srgbClr val="01475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6533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B2A7B-4B62-AA89-1249-05FC50321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F1526D43-D982-799D-4D4B-AC8B6337A000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4126B31C-2805-1381-57EA-5E073BD99F01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2C49463E-C1FE-DFE2-84B2-F91B329F41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EDD5586-2584-CFE5-16F3-54D14383F5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2737F7EC-9F82-58C0-F740-34900FFD10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A2B6AAD0-8F7B-1B08-34B4-D03293E5E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511013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BREVE CARACTERIZAÇÃO DA ÁREA DE ESTUDO</a:t>
            </a:r>
          </a:p>
        </p:txBody>
      </p:sp>
      <p:sp>
        <p:nvSpPr>
          <p:cNvPr id="3" name="Marcador de Posição do Texto 13">
            <a:extLst>
              <a:ext uri="{FF2B5EF4-FFF2-40B4-BE49-F238E27FC236}">
                <a16:creationId xmlns:a16="http://schemas.microsoft.com/office/drawing/2014/main" id="{38D9E598-3606-3771-B1ED-ED30EE714094}"/>
              </a:ext>
            </a:extLst>
          </p:cNvPr>
          <p:cNvSpPr txBox="1">
            <a:spLocks/>
          </p:cNvSpPr>
          <p:nvPr/>
        </p:nvSpPr>
        <p:spPr>
          <a:xfrm>
            <a:off x="911423" y="2563030"/>
            <a:ext cx="5040561" cy="3320636"/>
          </a:xfrm>
          <a:prstGeom prst="rect">
            <a:avLst/>
          </a:prstGeom>
        </p:spPr>
        <p:txBody>
          <a:bodyPr/>
          <a:lstStyle>
            <a:lvl1pPr marL="0" eaLnBrk="1" hangingPunct="1">
              <a:defRPr>
                <a:latin typeface="+mn-lt"/>
                <a:ea typeface="+mn-ea"/>
                <a:cs typeface="+mn-cs"/>
              </a:defRPr>
            </a:lvl1pPr>
            <a:lvl2pPr marL="342900" eaLnBrk="1" hangingPunct="1">
              <a:defRPr>
                <a:latin typeface="+mn-lt"/>
                <a:ea typeface="+mn-ea"/>
                <a:cs typeface="+mn-cs"/>
              </a:defRPr>
            </a:lvl2pPr>
            <a:lvl3pPr marL="685800" eaLnBrk="1" hangingPunct="1">
              <a:defRPr>
                <a:latin typeface="+mn-lt"/>
                <a:ea typeface="+mn-ea"/>
                <a:cs typeface="+mn-cs"/>
              </a:defRPr>
            </a:lvl3pPr>
            <a:lvl4pPr marL="1028700" eaLnBrk="1" hangingPunct="1">
              <a:defRPr>
                <a:latin typeface="+mn-lt"/>
                <a:ea typeface="+mn-ea"/>
                <a:cs typeface="+mn-cs"/>
              </a:defRPr>
            </a:lvl4pPr>
            <a:lvl5pPr marL="1371600" eaLnBrk="1" hangingPunct="1">
              <a:defRPr>
                <a:latin typeface="+mn-lt"/>
                <a:ea typeface="+mn-ea"/>
                <a:cs typeface="+mn-cs"/>
              </a:defRPr>
            </a:lvl5pPr>
            <a:lvl6pPr marL="1714500" eaLnBrk="1" hangingPunct="1">
              <a:defRPr>
                <a:latin typeface="+mn-lt"/>
                <a:ea typeface="+mn-ea"/>
                <a:cs typeface="+mn-cs"/>
              </a:defRPr>
            </a:lvl6pPr>
            <a:lvl7pPr marL="2057400" eaLnBrk="1" hangingPunct="1">
              <a:defRPr>
                <a:latin typeface="+mn-lt"/>
                <a:ea typeface="+mn-ea"/>
                <a:cs typeface="+mn-cs"/>
              </a:defRPr>
            </a:lvl7pPr>
            <a:lvl8pPr marL="2400300" eaLnBrk="1" hangingPunct="1">
              <a:defRPr>
                <a:latin typeface="+mn-lt"/>
                <a:ea typeface="+mn-ea"/>
                <a:cs typeface="+mn-cs"/>
              </a:defRPr>
            </a:lvl8pPr>
            <a:lvl9pPr marL="2743200" eaLnBrk="1" hangingPunct="1">
              <a:defRPr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pt-PT" sz="1400" kern="0" dirty="0">
                <a:solidFill>
                  <a:srgbClr val="000000"/>
                </a:solidFill>
              </a:rPr>
              <a:t>zona </a:t>
            </a:r>
            <a:r>
              <a:rPr lang="pt-PT" sz="1400" b="1" kern="0" dirty="0">
                <a:solidFill>
                  <a:srgbClr val="000000"/>
                </a:solidFill>
              </a:rPr>
              <a:t>predominantemente urbana</a:t>
            </a:r>
            <a:r>
              <a:rPr lang="pt-PT" sz="1400" kern="0" dirty="0">
                <a:solidFill>
                  <a:srgbClr val="000000"/>
                </a:solidFill>
              </a:rPr>
              <a:t>, com </a:t>
            </a:r>
            <a:r>
              <a:rPr lang="pt-PT" sz="1400" b="1" kern="0" dirty="0">
                <a:solidFill>
                  <a:srgbClr val="000000"/>
                </a:solidFill>
              </a:rPr>
              <a:t>elevada densidade populacional</a:t>
            </a:r>
            <a:r>
              <a:rPr lang="pt-PT" sz="1400" kern="0" dirty="0">
                <a:solidFill>
                  <a:srgbClr val="000000"/>
                </a:solidFill>
              </a:rPr>
              <a:t> e de </a:t>
            </a:r>
            <a:r>
              <a:rPr lang="pt-PT" sz="1400" b="1" kern="0" dirty="0">
                <a:solidFill>
                  <a:srgbClr val="000000"/>
                </a:solidFill>
              </a:rPr>
              <a:t>edificado</a:t>
            </a:r>
            <a:r>
              <a:rPr lang="pt-PT" sz="1400" kern="0" dirty="0">
                <a:solidFill>
                  <a:srgbClr val="000000"/>
                </a:solidFill>
              </a:rPr>
              <a:t>, essencialmente residencial, de serviços e de equipamentos públicos e privados, sendo atravessado por </a:t>
            </a:r>
            <a:r>
              <a:rPr lang="pt-PT" sz="1400" b="1" kern="0" dirty="0">
                <a:solidFill>
                  <a:srgbClr val="000000"/>
                </a:solidFill>
              </a:rPr>
              <a:t>importantes artérias de circulação rodoviária </a:t>
            </a:r>
            <a:r>
              <a:rPr lang="pt-PT" sz="1400" kern="0" dirty="0">
                <a:solidFill>
                  <a:srgbClr val="000000"/>
                </a:solidFill>
              </a:rPr>
              <a:t>de tráfego relevante. 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endParaRPr lang="pt-PT" sz="1400" kern="0" dirty="0">
              <a:solidFill>
                <a:srgbClr val="000000"/>
              </a:solidFill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pt-PT" sz="1400" kern="0" dirty="0">
                <a:solidFill>
                  <a:srgbClr val="000000"/>
                </a:solidFill>
              </a:rPr>
              <a:t>Subsistem ainda, </a:t>
            </a:r>
            <a:r>
              <a:rPr lang="pt-PT" sz="1400" b="1" kern="0" dirty="0">
                <a:solidFill>
                  <a:srgbClr val="000000"/>
                </a:solidFill>
              </a:rPr>
              <a:t>de forma esporádica, áreas expectantes e desocupadas.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endParaRPr lang="pt-PT" sz="1400" kern="0" dirty="0">
              <a:solidFill>
                <a:srgbClr val="000000"/>
              </a:solidFill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pt-PT" sz="1400" kern="0" dirty="0">
                <a:solidFill>
                  <a:srgbClr val="000000"/>
                </a:solidFill>
              </a:rPr>
              <a:t>Existência de vários Planos de Pormenor (PP) e Planos de Urbanização (PU). </a:t>
            </a:r>
            <a:endParaRPr lang="pt-PT" sz="1400" kern="0"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endParaRPr lang="pt-PT" sz="1400" kern="0"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pt-PT" sz="1400" kern="0" dirty="0">
                <a:solidFill>
                  <a:srgbClr val="000000"/>
                </a:solidFill>
              </a:rPr>
              <a:t>Presença de </a:t>
            </a:r>
            <a:r>
              <a:rPr lang="pt-PT" sz="1400" b="1" kern="0" dirty="0">
                <a:solidFill>
                  <a:srgbClr val="000000"/>
                </a:solidFill>
              </a:rPr>
              <a:t>elementos patrimoniais classificados</a:t>
            </a:r>
            <a:r>
              <a:rPr lang="pt-PT" sz="1400" kern="0" dirty="0">
                <a:solidFill>
                  <a:srgbClr val="000000"/>
                </a:solidFill>
              </a:rPr>
              <a:t>. Zona de grande Sensibilidade arquitetónica e arqueológica.</a:t>
            </a:r>
          </a:p>
        </p:txBody>
      </p:sp>
      <p:pic>
        <p:nvPicPr>
          <p:cNvPr id="9" name="Imagem 8" descr="Uma imagem com ar livre, céu, percurso, Veículo terrestre&#10;&#10;Os conteúdos gerados por IA poderão estar incorretos.">
            <a:extLst>
              <a:ext uri="{FF2B5EF4-FFF2-40B4-BE49-F238E27FC236}">
                <a16:creationId xmlns:a16="http://schemas.microsoft.com/office/drawing/2014/main" id="{60C7AB88-3954-34A3-6923-672ADC883C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3" t="5275" b="30265"/>
          <a:stretch>
            <a:fillRect/>
          </a:stretch>
        </p:blipFill>
        <p:spPr bwMode="auto">
          <a:xfrm>
            <a:off x="6349036" y="1282988"/>
            <a:ext cx="2626360" cy="16687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C5B6C5B2-19CD-F6BE-4D12-C57612F79314}"/>
              </a:ext>
            </a:extLst>
          </p:cNvPr>
          <p:cNvSpPr txBox="1"/>
          <p:nvPr/>
        </p:nvSpPr>
        <p:spPr>
          <a:xfrm>
            <a:off x="6355063" y="2951768"/>
            <a:ext cx="262367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PT" sz="900" dirty="0">
                <a:solidFill>
                  <a:srgbClr val="000000"/>
                </a:solidFill>
                <a:effectLst/>
              </a:rPr>
              <a:t>Desenvolvimento do traçado para oriente em canais dedicados em ambos os lados da Av. Infante Dom Henrique (lado terra e lado rio).</a:t>
            </a:r>
            <a:endParaRPr lang="pt-PT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BE8C909C-A2D2-F492-35A7-4B93EF3EC79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885" b="12865"/>
          <a:stretch>
            <a:fillRect/>
          </a:stretch>
        </p:blipFill>
        <p:spPr bwMode="auto">
          <a:xfrm>
            <a:off x="9082424" y="1274685"/>
            <a:ext cx="3017131" cy="16770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46D1F219-396F-751E-6D40-0705623E0688}"/>
              </a:ext>
            </a:extLst>
          </p:cNvPr>
          <p:cNvSpPr txBox="1"/>
          <p:nvPr/>
        </p:nvSpPr>
        <p:spPr>
          <a:xfrm>
            <a:off x="9056453" y="3037015"/>
            <a:ext cx="26236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PT" sz="900" dirty="0">
                <a:solidFill>
                  <a:srgbClr val="000000"/>
                </a:solidFill>
                <a:effectLst/>
              </a:rPr>
              <a:t>Viaduto da Av. Infante Dom Henrique / Av. Mouzinho de Albuquerque.</a:t>
            </a:r>
            <a:endParaRPr lang="pt-PT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Imagem 14" descr="Uma imagem com ar livre, céu, edifício, caminho&#10;&#10;Os conteúdos gerados por IA podem estar incorretos.">
            <a:extLst>
              <a:ext uri="{FF2B5EF4-FFF2-40B4-BE49-F238E27FC236}">
                <a16:creationId xmlns:a16="http://schemas.microsoft.com/office/drawing/2014/main" id="{4A606185-F3B8-9674-5A9F-0A80299416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186" y="3552537"/>
            <a:ext cx="2696210" cy="2022475"/>
          </a:xfrm>
          <a:prstGeom prst="rect">
            <a:avLst/>
          </a:prstGeom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4E6551B6-5F87-B7DA-870E-4DB55BD6BF3B}"/>
              </a:ext>
            </a:extLst>
          </p:cNvPr>
          <p:cNvSpPr txBox="1"/>
          <p:nvPr/>
        </p:nvSpPr>
        <p:spPr>
          <a:xfrm>
            <a:off x="6242250" y="5691553"/>
            <a:ext cx="26236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PT" sz="900" dirty="0">
                <a:solidFill>
                  <a:srgbClr val="000000"/>
                </a:solidFill>
                <a:effectLst/>
              </a:rPr>
              <a:t>Porta do Mar, vista no sentido da Av. Marechal Gomes da Costa.</a:t>
            </a:r>
            <a:endParaRPr lang="pt-PT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Imagem 16" descr="Uma imagem com ar livre, céu, nuvem, percurso&#10;&#10;Os conteúdos gerados por IA podem estar incorretos.">
            <a:extLst>
              <a:ext uri="{FF2B5EF4-FFF2-40B4-BE49-F238E27FC236}">
                <a16:creationId xmlns:a16="http://schemas.microsoft.com/office/drawing/2014/main" id="{8FA8C53E-E686-58AB-39A4-2DBB523BC17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884" y="3552536"/>
            <a:ext cx="2696210" cy="2022475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D139A519-334D-0D2B-5DA2-6EC32732B1A3}"/>
              </a:ext>
            </a:extLst>
          </p:cNvPr>
          <p:cNvSpPr txBox="1"/>
          <p:nvPr/>
        </p:nvSpPr>
        <p:spPr>
          <a:xfrm>
            <a:off x="9268973" y="5691553"/>
            <a:ext cx="26236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pt-PT" sz="900" dirty="0">
                <a:solidFill>
                  <a:srgbClr val="000000"/>
                </a:solidFill>
                <a:effectLst/>
              </a:rPr>
              <a:t>Av. Dom João II, ligação pedonal superior entre Gare Oriente e Centro Comercial Vasco da Gama.</a:t>
            </a:r>
            <a:endParaRPr lang="pt-PT" sz="900" dirty="0">
              <a:solidFill>
                <a:srgbClr val="000000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3631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5DB6A-2E5E-E1F3-6049-5815FD40A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422FF68E-F792-2637-5904-5659D6E60C74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155C06D0-29C1-1BC6-60E3-77782485CE54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AAFDC40B-7110-077B-168B-C5EAA84352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2489972-CB87-00A3-C088-1F477A90587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4A2D529C-2F49-BBDA-4366-1EAD294084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441D0751-ECBF-38B4-6FA6-35E63E120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360040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ORDENAMENTO DO TERRITÓRIO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E89CE5C0-B36A-3410-4020-60EEA785D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064" y="2477580"/>
            <a:ext cx="8078159" cy="20962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16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= Efetuada a análise ao nível dos IGT </a:t>
            </a:r>
          </a:p>
          <a:p>
            <a:pPr marL="0" indent="0">
              <a:buNone/>
            </a:pPr>
            <a:r>
              <a:rPr lang="pt-PT" sz="16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(de âmbito nacional, Regional e municipal)</a:t>
            </a:r>
          </a:p>
          <a:p>
            <a:pPr marL="0" indent="0">
              <a:buNone/>
            </a:pPr>
            <a:endParaRPr lang="pt-PT" sz="1400" b="1" dirty="0">
              <a:solidFill>
                <a:srgbClr val="000000"/>
              </a:solidFill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PT" sz="1400" b="1" u="sng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PDM - Planta de Qualificação do Espaço Urbano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ED89995-1EE2-B9F7-C7A5-9647206E2BFD}"/>
              </a:ext>
            </a:extLst>
          </p:cNvPr>
          <p:cNvSpPr txBox="1"/>
          <p:nvPr/>
        </p:nvSpPr>
        <p:spPr>
          <a:xfrm>
            <a:off x="990806" y="3717032"/>
            <a:ext cx="445431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PT" sz="1400" dirty="0"/>
              <a:t>A área do projeto corresponde a </a:t>
            </a:r>
            <a:r>
              <a:rPr lang="pt-PT" sz="1400" b="1" u="sng" dirty="0"/>
              <a:t>solo urbano </a:t>
            </a:r>
            <a:r>
              <a:rPr lang="pt-PT" sz="1400" dirty="0"/>
              <a:t>incluído maioritariamente na categoria </a:t>
            </a:r>
            <a:r>
              <a:rPr lang="pt-PT" b="1" dirty="0"/>
              <a:t>Espaços consolidados</a:t>
            </a:r>
            <a:r>
              <a:rPr lang="pt-PT" sz="1400" dirty="0"/>
              <a:t>, e classificado, no que respeita à qualificação do espaço urbano, como </a:t>
            </a:r>
            <a:r>
              <a:rPr lang="pt-PT" b="1" dirty="0"/>
              <a:t>Espaços de uso especial de infraestruturas</a:t>
            </a:r>
            <a:r>
              <a:rPr lang="pt-PT" sz="1400" dirty="0"/>
              <a:t>. </a:t>
            </a:r>
          </a:p>
          <a:p>
            <a:pPr algn="just"/>
            <a:endParaRPr lang="pt-PT" sz="1400" dirty="0"/>
          </a:p>
          <a:p>
            <a:pPr algn="just"/>
            <a:r>
              <a:rPr lang="pt-PT" sz="1400" dirty="0"/>
              <a:t>A faixa em análise abrange também outras tipologias, sobre as quais o projeto se estende em alguns locais, que se dividem em função do grau de urbanização do solo e de consolidação morfotipológica.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0A15A79B-59EB-4538-47C3-B4E08EECD23E}"/>
              </a:ext>
            </a:extLst>
          </p:cNvPr>
          <p:cNvSpPr txBox="1"/>
          <p:nvPr/>
        </p:nvSpPr>
        <p:spPr>
          <a:xfrm>
            <a:off x="6456040" y="2055038"/>
            <a:ext cx="4824536" cy="33239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pt-PT" sz="1400" b="1" dirty="0"/>
              <a:t>A Planta de Ordenamento, para além da i. Planta de Qualificação do Espaço Urbano, encontra-se, ainda, desagregada nas seguintes Plantas:</a:t>
            </a:r>
          </a:p>
          <a:p>
            <a:pPr algn="just"/>
            <a:endParaRPr lang="pt-PT" sz="1400" b="1" dirty="0"/>
          </a:p>
          <a:p>
            <a:pPr marL="342900" lvl="0" indent="-342900" algn="just">
              <a:buFont typeface="+mj-lt"/>
              <a:buAutoNum type="romanLcPeriod" startAt="2"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Planta da Estrutura Ecológica Municipal;</a:t>
            </a:r>
          </a:p>
          <a:p>
            <a:pPr marL="342900" lvl="0" indent="-342900" algn="just">
              <a:buFont typeface="+mj-lt"/>
              <a:buAutoNum type="romanLcPeriod" startAt="2"/>
            </a:pPr>
            <a:endParaRPr lang="pt-PT" sz="1400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romanLcPeriod" startAt="2"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Planta do Sistema de Vistas;</a:t>
            </a:r>
          </a:p>
          <a:p>
            <a:pPr marL="342900" lvl="0" indent="-342900" algn="just">
              <a:buFont typeface="+mj-lt"/>
              <a:buAutoNum type="romanLcPeriod" startAt="2"/>
            </a:pPr>
            <a:endParaRPr lang="pt-PT" sz="1400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romanLcPeriod" startAt="2"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Planta de Riscos Naturais e Antrópicos I;</a:t>
            </a:r>
          </a:p>
          <a:p>
            <a:pPr marL="342900" lvl="0" indent="-342900" algn="just">
              <a:buFont typeface="+mj-lt"/>
              <a:buAutoNum type="romanLcPeriod" startAt="2"/>
            </a:pPr>
            <a:endParaRPr lang="pt-PT" sz="1400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romanLcPeriod" startAt="2"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Planta de Riscos Naturais e Antrópicos II;</a:t>
            </a:r>
          </a:p>
          <a:p>
            <a:pPr marL="342900" lvl="0" indent="-342900" algn="just">
              <a:buFont typeface="+mj-lt"/>
              <a:buAutoNum type="romanLcPeriod" startAt="2"/>
            </a:pPr>
            <a:endParaRPr lang="pt-PT" sz="1400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romanLcPeriod" startAt="2"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Planta das Condicionantes de Infraestruturas;</a:t>
            </a:r>
          </a:p>
          <a:p>
            <a:pPr marL="342900" lvl="0" indent="-342900" algn="just">
              <a:buFont typeface="+mj-lt"/>
              <a:buAutoNum type="romanLcPeriod" startAt="2"/>
            </a:pPr>
            <a:endParaRPr lang="pt-PT" sz="1400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+mj-lt"/>
              <a:buAutoNum type="romanLcPeriod" startAt="2"/>
            </a:pP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Planta de Acessibilidades e Transportes.</a:t>
            </a:r>
          </a:p>
        </p:txBody>
      </p:sp>
    </p:spTree>
    <p:extLst>
      <p:ext uri="{BB962C8B-B14F-4D97-AF65-F5344CB8AC3E}">
        <p14:creationId xmlns:p14="http://schemas.microsoft.com/office/powerpoint/2010/main" val="14245929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7A8E4-04B1-036D-6CB2-E79502525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21EC9E6D-90F2-E946-43C1-455388633EF6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4ADB0C11-09E2-52FB-A081-ABE3FE1B6980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0995F17D-CD62-5D51-4A38-45EB5EC16C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9EF0AAC-7AA1-88CB-CBC7-849D369D39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03326AA9-DC04-3874-35BC-E54F3D65F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4FF09861-18F3-C6FC-5A79-37FC7FFAF672}"/>
              </a:ext>
            </a:extLst>
          </p:cNvPr>
          <p:cNvSpPr txBox="1"/>
          <p:nvPr/>
        </p:nvSpPr>
        <p:spPr>
          <a:xfrm>
            <a:off x="723288" y="2473907"/>
            <a:ext cx="1074449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pt-PT" sz="1600" b="1" u="sng" dirty="0"/>
              <a:t>Conclui-se pela compatibilidade </a:t>
            </a:r>
            <a:r>
              <a:rPr lang="pt-PT" sz="1600" dirty="0"/>
              <a:t>entre a implantação do projeto e as Normas aplicáveis decorrentes do Regulamento do PDM de Lisboa, uma vez que </a:t>
            </a:r>
            <a:r>
              <a:rPr lang="pt-PT" sz="1600" b="1" dirty="0"/>
              <a:t>não são identificadas quaisquer disposições que interditem a construção do projeto,</a:t>
            </a:r>
            <a:r>
              <a:rPr lang="pt-PT" sz="1600" dirty="0"/>
              <a:t> devendo ser, no entanto, respeitada, a legislação específica/regimes jurídicos.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674F28E-49D6-303E-C522-6C2FEADDC617}"/>
              </a:ext>
            </a:extLst>
          </p:cNvPr>
          <p:cNvSpPr txBox="1"/>
          <p:nvPr/>
        </p:nvSpPr>
        <p:spPr>
          <a:xfrm>
            <a:off x="1631504" y="3645720"/>
            <a:ext cx="8541064" cy="220060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just">
              <a:spcAft>
                <a:spcPts val="1000"/>
              </a:spcAft>
            </a:pPr>
            <a:r>
              <a:rPr lang="pt-PT" sz="16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Acresce o princípio geral, como disposto no n.º 3 do art.º 37.º, transversal às várias categorias: </a:t>
            </a:r>
          </a:p>
          <a:p>
            <a:pPr algn="just">
              <a:spcAft>
                <a:spcPts val="1000"/>
              </a:spcAft>
            </a:pPr>
            <a:r>
              <a:rPr lang="pt-PT" sz="16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“</a:t>
            </a:r>
            <a:r>
              <a:rPr lang="pt-PT" sz="1600" i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Em todas as categorias ou subcategorias de espaço, sem prejuízo dos regimes legais aplicáveis: </a:t>
            </a:r>
          </a:p>
          <a:p>
            <a:pPr algn="just">
              <a:spcAft>
                <a:spcPts val="1000"/>
              </a:spcAft>
            </a:pPr>
            <a:r>
              <a:rPr lang="pt-PT" sz="1600" i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a) </a:t>
            </a:r>
            <a:r>
              <a:rPr lang="pt-PT" sz="1600" b="1" i="1" u="sng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É admitida a construção e ampliação de infraestruturas</a:t>
            </a:r>
            <a:r>
              <a:rPr lang="pt-PT" sz="1600" i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de equipamentos e de instalações afetas à defesa nacional e à proteção civil, assim como escavações arqueológicas e obras de valorização do património cultural” […].</a:t>
            </a:r>
            <a:r>
              <a:rPr lang="pt-PT" sz="16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spcAft>
                <a:spcPts val="1000"/>
              </a:spcAft>
            </a:pPr>
            <a:r>
              <a:rPr lang="pt-PT" sz="16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Este princípio geral garante, </a:t>
            </a:r>
            <a:r>
              <a:rPr lang="pt-PT" sz="16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</a:t>
            </a:r>
            <a:r>
              <a:rPr lang="pt-PT" sz="1600" b="1" i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priori</a:t>
            </a:r>
            <a:r>
              <a:rPr lang="pt-PT" sz="16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a possibilidade de atravessar qualquer uma das categorias e subcategorias abrangidas.</a:t>
            </a:r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id="{8D4E819A-8E79-C80C-C9C1-76593B84CA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360040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ORDENAMENTO DO TERRITÓRIO</a:t>
            </a:r>
          </a:p>
        </p:txBody>
      </p:sp>
    </p:spTree>
    <p:extLst>
      <p:ext uri="{BB962C8B-B14F-4D97-AF65-F5344CB8AC3E}">
        <p14:creationId xmlns:p14="http://schemas.microsoft.com/office/powerpoint/2010/main" val="32327740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5C067-B4B3-146E-5DA3-F62F514E88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F9E33ACC-0330-219E-000C-69C7A7F9F0E5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5FC1675A-5B1A-E45C-5B12-E17487669302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789CCB62-3AA4-F159-F259-1393B030D8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5896924-20D4-5F49-C52D-649E18F68B4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88DA0FFD-1F4F-4161-34AF-C0428AAA6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 Box 9">
            <a:extLst>
              <a:ext uri="{FF2B5EF4-FFF2-40B4-BE49-F238E27FC236}">
                <a16:creationId xmlns:a16="http://schemas.microsoft.com/office/drawing/2014/main" id="{79D2AA19-2849-ED47-9CE3-EF9441C79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360040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ORDENAMENTO DO TERRITÓRIO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14AE90-7C93-DB42-9CF2-676321BC3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424" y="2468996"/>
            <a:ext cx="511065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altLang="pt-PT" sz="1400" b="1" i="0" strike="noStrike" cap="none" normalizeH="0" baseline="0" dirty="0">
                <a:ln>
                  <a:noFill/>
                </a:ln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Planos de Urbanização (PU) e  Planos de Pormenor (PP) </a:t>
            </a:r>
            <a:r>
              <a:rPr kumimoji="0" lang="pt-PT" altLang="pt-PT" sz="1400" b="1" i="0" u="sng" strike="noStrike" cap="none" normalizeH="0" baseline="0" dirty="0">
                <a:ln>
                  <a:noFill/>
                </a:ln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em VIGOR</a:t>
            </a:r>
            <a:endParaRPr kumimoji="0" lang="pt-PT" altLang="pt-PT" sz="1400" b="1" i="0" strike="noStrike" cap="none" normalizeH="0" baseline="0" dirty="0">
              <a:ln>
                <a:noFill/>
              </a:ln>
              <a:latin typeface="Arial" panose="020B0604020202020204" pitchFamily="34" charset="0"/>
            </a:endParaRPr>
          </a:p>
        </p:txBody>
      </p: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54F0F498-ABDA-E7DF-F8EA-45C5BDD748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212909"/>
              </p:ext>
            </p:extLst>
          </p:nvPr>
        </p:nvGraphicFramePr>
        <p:xfrm>
          <a:off x="964506" y="2930345"/>
          <a:ext cx="5881746" cy="2077503"/>
        </p:xfrm>
        <a:graphic>
          <a:graphicData uri="http://schemas.openxmlformats.org/drawingml/2006/table">
            <a:tbl>
              <a:tblPr firstRow="1" firstCol="1" bandRow="1"/>
              <a:tblGrid>
                <a:gridCol w="327375">
                  <a:extLst>
                    <a:ext uri="{9D8B030D-6E8A-4147-A177-3AD203B41FA5}">
                      <a16:colId xmlns:a16="http://schemas.microsoft.com/office/drawing/2014/main" val="54941471"/>
                    </a:ext>
                  </a:extLst>
                </a:gridCol>
                <a:gridCol w="5554371">
                  <a:extLst>
                    <a:ext uri="{9D8B030D-6E8A-4147-A177-3AD203B41FA5}">
                      <a16:colId xmlns:a16="http://schemas.microsoft.com/office/drawing/2014/main" val="770885028"/>
                    </a:ext>
                  </a:extLst>
                </a:gridCol>
              </a:tblGrid>
              <a:tr h="210623">
                <a:tc rowSpan="2"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200" b="1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PU</a:t>
                      </a:r>
                      <a:endParaRPr lang="pt-PT" sz="1200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Plano de Urbanização da Zona de Intervenção da EXPO 98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pt-PT" sz="1400" b="0" u="non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(1)</a:t>
                      </a:r>
                      <a:endParaRPr lang="pt-PT" sz="1400" b="0" u="none" dirty="0">
                        <a:solidFill>
                          <a:srgbClr val="00B0F0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948458"/>
                  </a:ext>
                </a:extLst>
              </a:tr>
              <a:tr h="28529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Plano de Urbanização do Vale de Santo António</a:t>
                      </a:r>
                      <a:r>
                        <a:rPr lang="pt-PT" sz="1400" b="0" u="non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(14) </a:t>
                      </a: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042590"/>
                  </a:ext>
                </a:extLst>
              </a:tr>
              <a:tr h="286652">
                <a:tc rowSpan="7"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2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</a:t>
                      </a:r>
                      <a:endParaRPr lang="pt-PT" sz="12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Plano de Pormenor da Matinha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(22)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8253591"/>
                  </a:ext>
                </a:extLst>
              </a:tr>
              <a:tr h="217404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PP1 - Zona Central, Plataforma Panorâmica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(5)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339183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PP2 - Zona do recinto da Expo 98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(4)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3589348"/>
                  </a:ext>
                </a:extLst>
              </a:tr>
              <a:tr h="7200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PP3 - Zona Sul da Expo 98 /Avenida do Marechal Gomes da Costa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(3)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0070098"/>
                  </a:ext>
                </a:extLst>
              </a:tr>
              <a:tr h="21868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PP4 - Zona Norte da Expo 98/ Beirolas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7406332"/>
                  </a:ext>
                </a:extLst>
              </a:tr>
              <a:tr h="14401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PP5 - da Zona de Sacavém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(25)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38898"/>
                  </a:ext>
                </a:extLst>
              </a:tr>
              <a:tr h="14668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pt-PT" sz="1400" b="0" u="none" dirty="0">
                          <a:solidFill>
                            <a:srgbClr val="3C3D3C"/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PP6 - do Parque Tejo </a:t>
                      </a:r>
                      <a:r>
                        <a:rPr lang="pt-PT" sz="1400" b="0" u="non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Calibri" panose="020F0502020204030204" pitchFamily="34" charset="0"/>
                        </a:rPr>
                        <a:t>(15)</a:t>
                      </a:r>
                      <a:endParaRPr lang="pt-PT" sz="1400" b="0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1973" marR="31973" marT="0" marB="0" anchor="ctr">
                    <a:lnL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3A4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2878387"/>
                  </a:ext>
                </a:extLst>
              </a:tr>
            </a:tbl>
          </a:graphicData>
        </a:graphic>
      </p:graphicFrame>
      <p:pic>
        <p:nvPicPr>
          <p:cNvPr id="10" name="Imagem 9">
            <a:extLst>
              <a:ext uri="{FF2B5EF4-FFF2-40B4-BE49-F238E27FC236}">
                <a16:creationId xmlns:a16="http://schemas.microsoft.com/office/drawing/2014/main" id="{EA4747C3-3382-D40A-83B3-366C7AC359B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752184" y="994656"/>
            <a:ext cx="3801519" cy="537731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08986D0B-36C9-E945-ABF8-814ABBC39034}"/>
              </a:ext>
            </a:extLst>
          </p:cNvPr>
          <p:cNvSpPr txBox="1"/>
          <p:nvPr/>
        </p:nvSpPr>
        <p:spPr>
          <a:xfrm>
            <a:off x="791133" y="529474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1600" dirty="0"/>
              <a:t> </a:t>
            </a:r>
            <a:r>
              <a:rPr lang="pt-PT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Admite-se a respetiva compatibilização, sendo que o impacte será naturalmente positivo para as ambições de promoção de transporte público (com beneficiação e reforço da intermodalidade) nestas áreas do território.</a:t>
            </a:r>
          </a:p>
        </p:txBody>
      </p:sp>
      <p:sp>
        <p:nvSpPr>
          <p:cNvPr id="16" name="Text Box 9">
            <a:extLst>
              <a:ext uri="{FF2B5EF4-FFF2-40B4-BE49-F238E27FC236}">
                <a16:creationId xmlns:a16="http://schemas.microsoft.com/office/drawing/2014/main" id="{572EC108-90BF-6F9C-9840-972D02CE57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2184" y="6371966"/>
            <a:ext cx="3801518" cy="215444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800" b="1" dirty="0">
                <a:solidFill>
                  <a:srgbClr val="FFFFFF"/>
                </a:solidFill>
                <a:latin typeface="Helvetica"/>
                <a:cs typeface="Helvetica"/>
              </a:rPr>
              <a:t>PU e PP na Área de estudo</a:t>
            </a:r>
            <a:endParaRPr lang="pt-PT" sz="1200" dirty="0"/>
          </a:p>
        </p:txBody>
      </p:sp>
    </p:spTree>
    <p:extLst>
      <p:ext uri="{BB962C8B-B14F-4D97-AF65-F5344CB8AC3E}">
        <p14:creationId xmlns:p14="http://schemas.microsoft.com/office/powerpoint/2010/main" val="16658389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68CE8-08C7-B043-5685-B52252208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ECD0A890-20DE-2F35-BA13-7E0BA88091D9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78554CB1-54B8-ABBD-FEE8-CDB12375AA47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644B614A-508E-7469-1B76-410E2FDBD9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2D796FD-BDD0-08AF-45EE-CD9B920F57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9773C862-EA5A-5BF1-7842-C25572109C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D72B11E9-4127-4631-AAAD-389D23C1D0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9214586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CONDICIONANTES, SERVIDÕES ADMINISTRATIVAS E RESTRIÇÕES DE UTILIDADE PÚBLICA</a:t>
            </a: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C9474527-C405-B82F-3914-D00218DFD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78121"/>
              </p:ext>
            </p:extLst>
          </p:nvPr>
        </p:nvGraphicFramePr>
        <p:xfrm>
          <a:off x="898104" y="2348017"/>
          <a:ext cx="10606258" cy="4389120"/>
        </p:xfrm>
        <a:graphic>
          <a:graphicData uri="http://schemas.openxmlformats.org/drawingml/2006/table">
            <a:tbl>
              <a:tblPr bandRow="1">
                <a:tableStyleId>{F2DE63D5-997A-4646-A377-4702673A728D}</a:tableStyleId>
              </a:tblPr>
              <a:tblGrid>
                <a:gridCol w="4450628">
                  <a:extLst>
                    <a:ext uri="{9D8B030D-6E8A-4147-A177-3AD203B41FA5}">
                      <a16:colId xmlns:a16="http://schemas.microsoft.com/office/drawing/2014/main" val="3719751063"/>
                    </a:ext>
                  </a:extLst>
                </a:gridCol>
                <a:gridCol w="6155630">
                  <a:extLst>
                    <a:ext uri="{9D8B030D-6E8A-4147-A177-3AD203B41FA5}">
                      <a16:colId xmlns:a16="http://schemas.microsoft.com/office/drawing/2014/main" val="2558584735"/>
                    </a:ext>
                  </a:extLst>
                </a:gridCol>
              </a:tblGrid>
              <a:tr h="22808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pt-PT" sz="1000" b="1" kern="1200" dirty="0">
                          <a:solidFill>
                            <a:srgbClr val="3C3D3C"/>
                          </a:solidFill>
                        </a:rPr>
                        <a:t>Condicionante/Servidão/Restrição</a:t>
                      </a:r>
                      <a:endParaRPr lang="pt-PT" sz="1000" b="1" kern="1200" dirty="0">
                        <a:solidFill>
                          <a:srgbClr val="3C3D3C"/>
                        </a:solidFill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pt-PT" sz="1000" b="1" dirty="0">
                          <a:solidFill>
                            <a:srgbClr val="3C3D3C"/>
                          </a:solidFill>
                        </a:rPr>
                        <a:t>Compatibilidade</a:t>
                      </a:r>
                      <a:endParaRPr lang="pt-PT" sz="1000" b="1" dirty="0">
                        <a:solidFill>
                          <a:srgbClr val="3C3D3C"/>
                        </a:solidFill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473059"/>
                  </a:ext>
                </a:extLst>
              </a:tr>
              <a:tr h="22808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dirty="0">
                          <a:solidFill>
                            <a:srgbClr val="3C3D3C"/>
                          </a:solidFill>
                        </a:rPr>
                        <a:t>Domínio Público Hídrico</a:t>
                      </a:r>
                      <a:endParaRPr lang="pt-PT" sz="1000" b="1" dirty="0">
                        <a:solidFill>
                          <a:srgbClr val="3C3D3C"/>
                        </a:solidFill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PT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C3D3C"/>
                          </a:solidFill>
                          <a:effectLst/>
                          <a:uLnTx/>
                          <a:uFillTx/>
                        </a:rPr>
                        <a:t>Compatibilizado.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PT" sz="10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C3D3C"/>
                          </a:solidFill>
                          <a:effectLst/>
                          <a:uLnTx/>
                          <a:uFillTx/>
                        </a:rPr>
                        <a:t>Não se verifica a ocorrência de quaisquer linhas de água a céu aberto.</a:t>
                      </a:r>
                      <a:endParaRPr kumimoji="0" lang="pt-PT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3C3D3C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+mn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8989224"/>
                  </a:ext>
                </a:extLst>
              </a:tr>
              <a:tr h="16430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dirty="0">
                          <a:solidFill>
                            <a:srgbClr val="3C3D3C"/>
                          </a:solidFill>
                        </a:rPr>
                        <a:t>Reserva Ecológica Nacional (REN)</a:t>
                      </a:r>
                      <a:endParaRPr lang="pt-PT" sz="1000" b="1" dirty="0">
                        <a:solidFill>
                          <a:srgbClr val="3C3D3C"/>
                        </a:solidFill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Afetação diminuta de 0,38 ha </a:t>
                      </a:r>
                      <a:r>
                        <a:rPr lang="pt-PT" sz="1000" b="0" dirty="0"/>
                        <a:t>(Alternativa 2/2A) da tipologia “</a:t>
                      </a:r>
                      <a:r>
                        <a:rPr lang="pt-PT" sz="1000" b="1" dirty="0"/>
                        <a:t>Cursos de água e respetivos leitos e margens</a:t>
                      </a:r>
                      <a:r>
                        <a:rPr lang="pt-PT" sz="1000" b="0" dirty="0"/>
                        <a:t>” (Áreas relevantes para a sustentabilidade do ciclo hidrológico terrestre)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dirty="0"/>
                        <a:t>O canal do Elétrico desenvolve-se acompanhando os traçados das rotundas/rede rodoviária existente, em zonas atualmente impermeabilizadas e/ou intervencionadas, pelo que os usos e as ações decorrentes da implantação das infraestruturas previstas no projeto não colocam em causa as funções que precederam a sua classificação/proteção.</a:t>
                      </a:r>
                      <a:endParaRPr lang="pt-PT" sz="1000" b="1" dirty="0"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590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u="sng" kern="1200" dirty="0">
                          <a:solidFill>
                            <a:srgbClr val="3C3D3C"/>
                          </a:solidFill>
                        </a:rPr>
                        <a:t>Equipamentos</a:t>
                      </a:r>
                      <a:r>
                        <a:rPr lang="pt-PT" sz="1000" kern="1200" dirty="0">
                          <a:solidFill>
                            <a:srgbClr val="3C3D3C"/>
                          </a:solidFill>
                        </a:rPr>
                        <a:t> – Defesa Militar (Servidão Militar Aeronáutica da Base Aérea n.º 6 do Montijo e Servidão Militar Aeronáutica do Depósito Geral de Material da Força Aérea em Alverca)</a:t>
                      </a:r>
                      <a:endParaRPr lang="pt-PT" sz="1000" kern="1200" dirty="0">
                        <a:solidFill>
                          <a:srgbClr val="3C3D3C"/>
                        </a:solidFill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PT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C3D3C"/>
                          </a:solidFill>
                          <a:effectLst/>
                          <a:uLnTx/>
                          <a:uFillTx/>
                        </a:rPr>
                        <a:t>Compatibilizado</a:t>
                      </a:r>
                      <a:endParaRPr kumimoji="0" lang="pt-PT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3C3D3C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79166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u="sng" kern="1200" dirty="0">
                          <a:solidFill>
                            <a:srgbClr val="3C3D3C"/>
                          </a:solidFill>
                        </a:rPr>
                        <a:t>Infraestruturas </a:t>
                      </a:r>
                      <a:r>
                        <a:rPr lang="pt-PT" sz="1000" kern="1200" dirty="0">
                          <a:solidFill>
                            <a:srgbClr val="3C3D3C"/>
                          </a:solidFill>
                        </a:rPr>
                        <a:t>(Abastecimento de Água e Drenagem das Águas Residuais, Gasoduto, rede elétrica, rede rodo e ferroviária, Aeroportos e Aeródromos, Marcas de nivelamento da RNGAP)</a:t>
                      </a:r>
                      <a:endParaRPr lang="pt-PT" sz="1000" kern="1200" dirty="0">
                        <a:solidFill>
                          <a:srgbClr val="3C3D3C"/>
                        </a:solidFill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kern="1200" dirty="0">
                          <a:solidFill>
                            <a:schemeClr val="dk1"/>
                          </a:solidFill>
                        </a:rPr>
                        <a:t>Compatibilizado/Compatibilizável</a:t>
                      </a:r>
                      <a:endParaRPr lang="pt-PT" sz="1000" b="1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5965991"/>
                  </a:ext>
                </a:extLst>
              </a:tr>
              <a:tr h="187703">
                <a:tc gridSpan="2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u="sng" dirty="0">
                          <a:solidFill>
                            <a:srgbClr val="3C3D3C"/>
                          </a:solidFill>
                        </a:rPr>
                        <a:t>Outras Condicionantes:</a:t>
                      </a:r>
                      <a:endParaRPr lang="pt-PT" sz="1000" b="1" u="sng" dirty="0">
                        <a:solidFill>
                          <a:srgbClr val="3C3D3C"/>
                        </a:solidFill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endParaRPr lang="pt-PT" sz="1000" kern="1200" dirty="0">
                        <a:solidFill>
                          <a:schemeClr val="dk1"/>
                        </a:solidFill>
                        <a:highlight>
                          <a:srgbClr val="FFFF00"/>
                        </a:highlight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003956"/>
                  </a:ext>
                </a:extLst>
              </a:tr>
              <a:tr h="37063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000" dirty="0">
                          <a:solidFill>
                            <a:srgbClr val="3C3D3C"/>
                          </a:solidFill>
                        </a:rPr>
                        <a:t>Arvoredo Urbano não Classificado</a:t>
                      </a:r>
                      <a:endParaRPr lang="pt-PT" sz="1000" dirty="0">
                        <a:solidFill>
                          <a:srgbClr val="3C3D3C"/>
                        </a:solidFill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kern="1200" dirty="0">
                          <a:solidFill>
                            <a:schemeClr val="dk1"/>
                          </a:solidFill>
                        </a:rPr>
                        <a:t>Existem vários eixos arborizados/alinhamentos arbóreos na área de intervenção do projeto, destacando-se os eixos arborizados principais da Av. Infante Dom Henrique, Av. Dom João II e Alameda dos Oceanos.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pt-PT" sz="1000" b="1" kern="1200" dirty="0">
                          <a:solidFill>
                            <a:schemeClr val="dk1"/>
                          </a:solidFill>
                        </a:rPr>
                        <a:t>Existe a necessidade de parecer favorável emitido pela Câmara Municipal de Lisboa.</a:t>
                      </a:r>
                      <a:endParaRPr lang="pt-PT" sz="1000" b="1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806743"/>
                  </a:ext>
                </a:extLst>
              </a:tr>
              <a:tr h="37063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000" dirty="0">
                          <a:solidFill>
                            <a:srgbClr val="3C3D3C"/>
                          </a:solidFill>
                        </a:rPr>
                        <a:t>Área de jurisdição da Administração do Porto de Lisboa (APL)</a:t>
                      </a:r>
                      <a:endParaRPr lang="pt-PT" sz="1000" dirty="0">
                        <a:solidFill>
                          <a:srgbClr val="3C3D3C"/>
                        </a:solidFill>
                        <a:latin typeface="+mj-lt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000" kern="1200" dirty="0">
                          <a:solidFill>
                            <a:schemeClr val="dk1"/>
                          </a:solidFill>
                        </a:rPr>
                        <a:t>Na área de jurisdição da APL todas as operações urbanísticas encontram-se sujeitas a parecer prévio dessa entidade.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000" b="1" kern="1200" dirty="0">
                          <a:solidFill>
                            <a:schemeClr val="dk1"/>
                          </a:solidFill>
                        </a:rPr>
                        <a:t>Deve ser solicitado o parecer prévio.</a:t>
                      </a:r>
                      <a:endParaRPr lang="pt-PT" sz="1000" b="1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Helvetica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6125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5952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42CB9-E096-CFC8-5C72-8F53EED6B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DA4D905E-FE0C-A681-1A79-2BC2759881DB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10590449-0308-4357-009F-F4BEBE4F5200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3FD8EEE0-1ADF-05A4-AA55-47EF69DC6E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F8BF2E6-8F3F-D444-C5E6-67090192E2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DA55DF6C-5263-9A36-5CE3-4DB10079DF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943C135F-CFE6-357C-04AD-711035D16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17646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AMBIENTE SONORO (Ruído e Vibrações)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F5F3513D-F8F1-8D3A-E2F1-8A670FE30D51}"/>
              </a:ext>
            </a:extLst>
          </p:cNvPr>
          <p:cNvSpPr txBox="1"/>
          <p:nvPr/>
        </p:nvSpPr>
        <p:spPr>
          <a:xfrm>
            <a:off x="623392" y="2780928"/>
            <a:ext cx="5110658" cy="3604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300" b="1" dirty="0"/>
              <a:t>Aumento temporário dos níveis sonoros nos locais mais próximos da Obra, </a:t>
            </a:r>
            <a:r>
              <a:rPr lang="pt-PT" sz="1300" dirty="0"/>
              <a:t>ainda que a área atravessada apresente já níveis de ruído elevados. </a:t>
            </a:r>
          </a:p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pt-PT" sz="1300" dirty="0"/>
          </a:p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300" dirty="0"/>
              <a:t>Na </a:t>
            </a:r>
            <a:r>
              <a:rPr lang="pt-PT" sz="1300" b="1" dirty="0"/>
              <a:t>fase de operação (modelação)</a:t>
            </a:r>
            <a:r>
              <a:rPr lang="pt-PT" sz="1300" dirty="0"/>
              <a:t>, considerando-se a velocidade de circulação de 25 km/h, prevê-se a ultrapassagem dos limites acústicos legais (em todos os traçados alternativos) na Zona Tranquila existente (Recetores Sensíveis R049 e R051 [</a:t>
            </a:r>
            <a:r>
              <a:rPr lang="pt-PT" sz="1300" dirty="0" err="1"/>
              <a:t>Lden</a:t>
            </a:r>
            <a:r>
              <a:rPr lang="pt-PT" sz="1300" dirty="0"/>
              <a:t> ≤ 55 dB(A); </a:t>
            </a:r>
            <a:r>
              <a:rPr lang="pt-PT" sz="1300" dirty="0" err="1"/>
              <a:t>Ln</a:t>
            </a:r>
            <a:r>
              <a:rPr lang="pt-PT" sz="1300" dirty="0"/>
              <a:t> ≤ 45 dB(A)]). </a:t>
            </a:r>
          </a:p>
          <a:p>
            <a:pPr marL="363538" algn="just">
              <a:lnSpc>
                <a:spcPct val="120000"/>
              </a:lnSpc>
            </a:pPr>
            <a:endParaRPr lang="pt-PT" sz="1400" dirty="0"/>
          </a:p>
          <a:p>
            <a:pPr marL="363538" algn="ctr">
              <a:lnSpc>
                <a:spcPct val="120000"/>
              </a:lnSpc>
            </a:pPr>
            <a:r>
              <a:rPr lang="pt-PT" sz="1200" dirty="0"/>
              <a:t>Será possível a regularização através de medidas típicas:</a:t>
            </a:r>
          </a:p>
          <a:p>
            <a:pPr marL="363538" algn="ctr">
              <a:lnSpc>
                <a:spcPct val="120000"/>
              </a:lnSpc>
            </a:pPr>
            <a:r>
              <a:rPr lang="pt-PT" sz="1200" b="1" dirty="0"/>
              <a:t>redução de velocidade de circulação, </a:t>
            </a:r>
            <a:r>
              <a:rPr lang="pt-PT" sz="1200" dirty="0"/>
              <a:t>o que deverá ser devidamente analisado na fase de Projeto de Execução/RECAPE, </a:t>
            </a:r>
            <a:r>
              <a:rPr lang="pt-PT" sz="1200" b="1" dirty="0"/>
              <a:t>considerando a emissão sonora efetiva do veículo e o efeito do ruído de ares condicionados e afins, para baixa velocidade.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6670E004-5C6A-E05C-9319-F9E6B1289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424" y="2468996"/>
            <a:ext cx="511065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altLang="pt-PT" sz="1400" b="1" i="0" strike="noStrike" cap="none" normalizeH="0" baseline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Ruído</a:t>
            </a:r>
            <a:endParaRPr kumimoji="0" lang="pt-PT" altLang="pt-PT" sz="1400" b="1" i="0" strike="noStrike" cap="none" normalizeH="0" baseline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20145FCE-9C2A-C72A-FA0D-8E12F8C070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8638" y="1031648"/>
            <a:ext cx="3667532" cy="2626936"/>
          </a:xfrm>
          <a:prstGeom prst="rect">
            <a:avLst/>
          </a:prstGeom>
        </p:spPr>
      </p:pic>
      <p:sp>
        <p:nvSpPr>
          <p:cNvPr id="18" name="Text Box 9">
            <a:extLst>
              <a:ext uri="{FF2B5EF4-FFF2-40B4-BE49-F238E27FC236}">
                <a16:creationId xmlns:a16="http://schemas.microsoft.com/office/drawing/2014/main" id="{F0C07AB8-2281-DF6A-E93B-C7106E64A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8638" y="3531429"/>
            <a:ext cx="3655064" cy="200055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700" b="1" dirty="0">
                <a:solidFill>
                  <a:srgbClr val="FFFFFF"/>
                </a:solidFill>
                <a:latin typeface="Helvetica"/>
                <a:cs typeface="Helvetica"/>
              </a:rPr>
              <a:t>Mapa de Ruído desenvolvido para o Traçado de Referência para o Indicador </a:t>
            </a:r>
            <a:r>
              <a:rPr lang="pt-PT" sz="700" b="1" dirty="0" err="1">
                <a:solidFill>
                  <a:srgbClr val="FFFFFF"/>
                </a:solidFill>
                <a:latin typeface="Helvetica"/>
                <a:cs typeface="Helvetica"/>
              </a:rPr>
              <a:t>Lden</a:t>
            </a:r>
            <a:r>
              <a:rPr lang="pt-PT" sz="700" b="1" dirty="0">
                <a:solidFill>
                  <a:srgbClr val="FFFFFF"/>
                </a:solidFill>
                <a:latin typeface="Helvetica"/>
                <a:cs typeface="Helvetica"/>
              </a:rPr>
              <a:t> 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57C219F-BA92-A650-0A4E-404B88A073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9976" y="3752712"/>
            <a:ext cx="3744416" cy="2865587"/>
          </a:xfrm>
          <a:prstGeom prst="rect">
            <a:avLst/>
          </a:prstGeom>
        </p:spPr>
      </p:pic>
      <p:sp>
        <p:nvSpPr>
          <p:cNvPr id="20" name="Text Box 9">
            <a:extLst>
              <a:ext uri="{FF2B5EF4-FFF2-40B4-BE49-F238E27FC236}">
                <a16:creationId xmlns:a16="http://schemas.microsoft.com/office/drawing/2014/main" id="{70BA9D51-5EA1-E533-2505-E2B7478D97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9976" y="6568562"/>
            <a:ext cx="3777982" cy="200055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pt-PT" sz="700" b="1" dirty="0">
                <a:solidFill>
                  <a:srgbClr val="FFFFFF"/>
                </a:solidFill>
                <a:latin typeface="Helvetica"/>
                <a:cs typeface="Helvetica"/>
              </a:rPr>
              <a:t>Mapa de Ruído desenvolvido para o Traçado de Referência para o Indicador </a:t>
            </a:r>
            <a:r>
              <a:rPr lang="pt-PT" sz="700" b="1" dirty="0" err="1">
                <a:solidFill>
                  <a:srgbClr val="FFFFFF"/>
                </a:solidFill>
                <a:latin typeface="Helvetica"/>
                <a:cs typeface="Helvetica"/>
              </a:rPr>
              <a:t>Ln</a:t>
            </a:r>
            <a:endParaRPr lang="pt-PT" sz="700" b="1" dirty="0">
              <a:solidFill>
                <a:srgbClr val="FFFFFF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22064535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E40249-3A7C-B3A3-0308-FC5B22C97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9268036D-39FB-7101-3166-5AAF72365D44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678E5E94-421F-8F41-81C7-5D475F5EDD7D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2A9F9FD9-5475-E07B-C9C6-7B5015265B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E46B138-3119-7F0F-1E30-51758D0481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E1752AF3-3E80-05ED-5956-92E54B8096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BD42AC45-DE01-7A41-F1CA-1CC652E56D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17646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AMBIENTE SONORO (Ruído e Vibrações)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41D93B0B-3365-B3C1-6E6D-90640C5C9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7438" y="2492896"/>
            <a:ext cx="5110658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altLang="pt-PT" sz="1400" b="1" i="0" strike="noStrike" cap="none" normalizeH="0" baseline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Vibrações (ambiente vibrátil</a:t>
            </a:r>
            <a:r>
              <a:rPr kumimoji="0" lang="pt-PT" altLang="pt-PT" sz="1400" b="1" i="0" strike="noStrike" cap="none" normalizeH="0" baseline="0" dirty="0">
                <a:ln>
                  <a:noFill/>
                </a:ln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)</a:t>
            </a:r>
            <a:endParaRPr kumimoji="0" lang="pt-PT" altLang="pt-PT" sz="1400" b="1" i="0" strike="noStrike" cap="none" normalizeH="0" baseline="0" dirty="0">
              <a:ln>
                <a:noFill/>
              </a:ln>
              <a:latin typeface="Arial" panose="020B0604020202020204" pitchFamily="34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ADDAB2A0-3C92-C672-63DE-714BE706A7BA}"/>
              </a:ext>
            </a:extLst>
          </p:cNvPr>
          <p:cNvSpPr txBox="1"/>
          <p:nvPr/>
        </p:nvSpPr>
        <p:spPr>
          <a:xfrm>
            <a:off x="775792" y="2924944"/>
            <a:ext cx="10777910" cy="3694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400" dirty="0"/>
              <a:t>As medições</a:t>
            </a:r>
            <a:r>
              <a:rPr lang="pt-PT" sz="1400" b="1" dirty="0"/>
              <a:t> </a:t>
            </a:r>
            <a:r>
              <a:rPr lang="pt-PT" sz="1400" b="1" i="1" dirty="0"/>
              <a:t>in situ</a:t>
            </a:r>
            <a:r>
              <a:rPr lang="pt-PT" sz="1400" b="1" dirty="0"/>
              <a:t>, revelaram velocidades de vibração relativamente reduzidas</a:t>
            </a:r>
            <a:r>
              <a:rPr lang="pt-PT" sz="1400" dirty="0"/>
              <a:t>, pois o traçado atravessa zonas com poucas fontes vibráteis relevantes.</a:t>
            </a:r>
          </a:p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pt-PT" sz="1400" dirty="0"/>
          </a:p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400" dirty="0"/>
              <a:t>Na ausência de informação detalhada da emissão vibrátil do traçado e veículo a selecionar, fez-se a </a:t>
            </a:r>
            <a:r>
              <a:rPr lang="pt-PT" sz="1400" b="1" dirty="0"/>
              <a:t>opção de modelação </a:t>
            </a:r>
            <a:r>
              <a:rPr lang="pt-PT" sz="1400" dirty="0"/>
              <a:t>considerada segura, </a:t>
            </a:r>
            <a:r>
              <a:rPr lang="pt-PT" sz="1400" b="1" dirty="0"/>
              <a:t>que conduziu à previsão de necessidade de medidas para recetores típicos a menos de 6 m </a:t>
            </a:r>
            <a:r>
              <a:rPr lang="pt-PT" sz="1400" dirty="0"/>
              <a:t>de distância do traçado:</a:t>
            </a:r>
          </a:p>
          <a:p>
            <a:pPr marL="712788" indent="-3492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pt-PT" sz="1400" dirty="0"/>
          </a:p>
          <a:p>
            <a:pPr marL="363538" algn="just">
              <a:lnSpc>
                <a:spcPct val="120000"/>
              </a:lnSpc>
            </a:pPr>
            <a:r>
              <a:rPr lang="pt-PT" sz="1400" b="1" dirty="0"/>
              <a:t>Recetores a aferir a eventual especial sensibilidade à vibração</a:t>
            </a:r>
            <a:r>
              <a:rPr lang="pt-PT" sz="1400" dirty="0"/>
              <a:t>, e que poderá ser também relevante para a fase de construção:</a:t>
            </a:r>
          </a:p>
          <a:p>
            <a:pPr marL="1106488" lvl="1" indent="-285750" algn="just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pt-PT" sz="1400" dirty="0"/>
              <a:t>Pavilhão do Conhecimento (38°45'42.57"N 9° 5'45.38"W) </a:t>
            </a:r>
          </a:p>
          <a:p>
            <a:pPr marL="1106488" lvl="1" indent="-285750" algn="just"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pt-PT" sz="1400" dirty="0"/>
              <a:t>Pavilhão de Portugal (38°46'0.95"N 9° 5'43.88"W).</a:t>
            </a:r>
          </a:p>
          <a:p>
            <a:pPr marL="363538" algn="just">
              <a:lnSpc>
                <a:spcPct val="120000"/>
              </a:lnSpc>
            </a:pPr>
            <a:r>
              <a:rPr lang="pt-PT" sz="1400" b="1" dirty="0"/>
              <a:t>Recetores com potencial necessidade de medidas</a:t>
            </a:r>
            <a:r>
              <a:rPr lang="pt-PT" sz="1400" dirty="0"/>
              <a:t>:</a:t>
            </a:r>
          </a:p>
          <a:p>
            <a:pPr marL="1106488" lvl="1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400" dirty="0"/>
              <a:t>Pavilhão do Conhecimento e Pavilhão de Portugal (se se determinar necessidade de proteção devido às vibrações).</a:t>
            </a:r>
          </a:p>
          <a:p>
            <a:pPr marL="1106488" lvl="1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400" dirty="0"/>
              <a:t>RV03, RV04 e RV06, na Alternativa 2;</a:t>
            </a:r>
          </a:p>
          <a:p>
            <a:pPr marL="1106488" lvl="1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400" dirty="0"/>
              <a:t>RV01, RV05 e RV06: para a Alternativa 1;</a:t>
            </a:r>
          </a:p>
          <a:p>
            <a:pPr marL="1106488" lvl="1" indent="-28575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pt-PT" sz="1400" dirty="0"/>
              <a:t>RV01, RV02, RV03, RV04, RV05 e RV06, para as alternativas menos favoráveis.</a:t>
            </a:r>
          </a:p>
        </p:txBody>
      </p:sp>
    </p:spTree>
    <p:extLst>
      <p:ext uri="{BB962C8B-B14F-4D97-AF65-F5344CB8AC3E}">
        <p14:creationId xmlns:p14="http://schemas.microsoft.com/office/powerpoint/2010/main" val="66735037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35F4F-EF8C-6F4D-4F68-E8DDE8B05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C78BA42D-CA41-A3F1-1884-C45B65C399EA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39297699-1CA1-F11A-0CE1-2465FF8ADC63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F8E06220-7D7C-4B65-A2B8-3D87B32DBD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A6D05A1-90F3-0083-2DDB-BC26DEF9085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D60AA398-4D22-C83B-F946-8B59721143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CF86FA02-3E08-E33F-A0E4-D827EEC34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330993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IMPACTES MAIS RELEVANTES</a:t>
            </a:r>
          </a:p>
        </p:txBody>
      </p:sp>
      <p:sp>
        <p:nvSpPr>
          <p:cNvPr id="2" name="TextBox 18">
            <a:extLst>
              <a:ext uri="{FF2B5EF4-FFF2-40B4-BE49-F238E27FC236}">
                <a16:creationId xmlns:a16="http://schemas.microsoft.com/office/drawing/2014/main" id="{51C6AE8C-3AAC-E0A5-7775-9385D4C05305}"/>
              </a:ext>
            </a:extLst>
          </p:cNvPr>
          <p:cNvSpPr txBox="1"/>
          <p:nvPr/>
        </p:nvSpPr>
        <p:spPr>
          <a:xfrm>
            <a:off x="824444" y="2636912"/>
            <a:ext cx="10754795" cy="3359894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spcBef>
                <a:spcPts val="545"/>
              </a:spcBef>
              <a:spcAft>
                <a:spcPts val="545"/>
              </a:spcAft>
              <a:buFont typeface="Arial" panose="020B0604020202020204" pitchFamily="34" charset="0"/>
              <a:buChar char="•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Os principais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Arial"/>
              </a:rPr>
              <a:t>impactes negativos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originados pela </a:t>
            </a:r>
            <a:r>
              <a:rPr lang="pt-PT" altLang="pt-PT" sz="1400" b="1" u="sng" dirty="0">
                <a:solidFill>
                  <a:srgbClr val="3C3D3C"/>
                </a:solidFill>
                <a:latin typeface="+mj-lt"/>
                <a:cs typeface="Arial"/>
              </a:rPr>
              <a:t>construção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 consistem em:</a:t>
            </a:r>
          </a:p>
          <a:p>
            <a:pPr marL="285750" indent="-285750" algn="just">
              <a:spcBef>
                <a:spcPts val="545"/>
              </a:spcBef>
              <a:spcAft>
                <a:spcPts val="545"/>
              </a:spcAft>
              <a:buFont typeface="Arial" panose="020B0604020202020204" pitchFamily="34" charset="0"/>
              <a:buChar char="•"/>
            </a:pPr>
            <a:endParaRPr lang="pt-PT" altLang="pt-PT" sz="1400" dirty="0">
              <a:solidFill>
                <a:srgbClr val="3C3D3C"/>
              </a:solidFill>
              <a:latin typeface="+mj-lt"/>
              <a:cs typeface="Arial"/>
            </a:endParaRPr>
          </a:p>
          <a:p>
            <a:pPr marL="714375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A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Arial"/>
              </a:rPr>
              <a:t>alteração/intrusão visual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- desorganização da paisagem decorrente da presença e movimentação de elementos estranhos necessários às operações de construção;</a:t>
            </a:r>
          </a:p>
          <a:p>
            <a:pPr marL="714375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Necessidade de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Arial"/>
              </a:rPr>
              <a:t>transplante de exemplares arbóreos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(destacando-se os eixos arborizados principais da Av. Infante Dom Henrique, Av. Dom João II e Alameda dos Oceanos);</a:t>
            </a:r>
          </a:p>
          <a:p>
            <a:pPr marL="714375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sz="1400" b="1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Perda direta de lugares de estacionamento</a:t>
            </a: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registada na zona do Parque das Nações; </a:t>
            </a:r>
          </a:p>
          <a:p>
            <a:pPr marL="714375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A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Arial"/>
              </a:rPr>
              <a:t>degradação local da qualidade do ar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(emissão de poeiras);</a:t>
            </a:r>
          </a:p>
          <a:p>
            <a:pPr marL="714375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O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Arial"/>
              </a:rPr>
              <a:t>aumento dos níveis de ruído/vibrações e a eventual perturbação das zonas habitacionais e de atividades económicas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, pelo aumento da circulação de veículos e máquinas; e</a:t>
            </a:r>
          </a:p>
          <a:p>
            <a:pPr marL="714375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As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Arial"/>
              </a:rPr>
              <a:t>alterações temporárias nas acessibilidades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Arial"/>
              </a:rPr>
              <a:t>(afetação de mobilidade e riscos de segurança).</a:t>
            </a:r>
          </a:p>
        </p:txBody>
      </p:sp>
    </p:spTree>
    <p:extLst>
      <p:ext uri="{BB962C8B-B14F-4D97-AF65-F5344CB8AC3E}">
        <p14:creationId xmlns:p14="http://schemas.microsoft.com/office/powerpoint/2010/main" val="718644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9FD745-B9E0-2589-B995-A126497B9B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AA3D4F90-F588-654B-F53A-DA23777639D7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06 </a:t>
            </a:r>
            <a:r>
              <a:rPr lang="pt-PT" sz="2800" b="1" dirty="0">
                <a:solidFill>
                  <a:srgbClr val="63A433"/>
                </a:solidFill>
              </a:rPr>
              <a:t>AVALIAÇÃO AMBIENTAL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D2DB5503-1489-FB74-7883-DE51FC6FEA62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74CF91F8-69FC-2FB2-A688-4360A2440F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59CCF66-3659-1A89-D9BF-62AE0F8266A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E4898A60-0428-48FB-1EF2-FB4C524D14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59E18BD8-0761-0394-FEFE-39658A3EBA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4174026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IMPACTES MAIS RELEVANTES</a:t>
            </a:r>
          </a:p>
        </p:txBody>
      </p:sp>
      <p:sp>
        <p:nvSpPr>
          <p:cNvPr id="9" name="TextBox 18">
            <a:extLst>
              <a:ext uri="{FF2B5EF4-FFF2-40B4-BE49-F238E27FC236}">
                <a16:creationId xmlns:a16="http://schemas.microsoft.com/office/drawing/2014/main" id="{9F3851FD-8797-2A0F-0AC1-85D7767ED9BA}"/>
              </a:ext>
            </a:extLst>
          </p:cNvPr>
          <p:cNvSpPr txBox="1"/>
          <p:nvPr/>
        </p:nvSpPr>
        <p:spPr>
          <a:xfrm>
            <a:off x="904122" y="2564904"/>
            <a:ext cx="10683141" cy="4221669"/>
          </a:xfrm>
          <a:prstGeom prst="rect">
            <a:avLst/>
          </a:prstGeom>
          <a:noFill/>
          <a:ln w="9525">
            <a:noFill/>
          </a:ln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545"/>
              </a:spcBef>
              <a:spcAft>
                <a:spcPts val="545"/>
              </a:spcAft>
              <a:buFont typeface="Arial" panose="020B0604020202020204" pitchFamily="34" charset="0"/>
              <a:buChar char="•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Durante a </a:t>
            </a:r>
            <a:r>
              <a:rPr lang="pt-PT" altLang="pt-PT" sz="1400" b="1" u="sng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fase de exploração</a:t>
            </a:r>
            <a:r>
              <a:rPr lang="pt-PT" altLang="pt-PT" sz="1400" u="sng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,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há a considerar os seguintes impactes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Positivos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PT" altLang="pt-PT" sz="1400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marL="742950" lvl="1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Dado o seu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carácter estruturante,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este novo eixo de transporte em sítio próprio terá um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elevado potencial catalisador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para o desenvolvimento das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várias operações urbanísticas previstas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e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reforço da dinamização das atividades económicas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;</a:t>
            </a:r>
          </a:p>
          <a:p>
            <a:pPr marL="742950" lvl="1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Reordenamento urbano e reorganização rodoviária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– melhoria das condições existentes de utilização atual do espaço público e </a:t>
            </a:r>
            <a:r>
              <a:rPr lang="pt-PT" sz="1400" dirty="0">
                <a:solidFill>
                  <a:srgbClr val="3C3D3C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transformação da cidade num modelo de mobilidade inteligente, sustentável e inclusiva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;</a:t>
            </a:r>
          </a:p>
          <a:p>
            <a:pPr marL="742950" lvl="1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Melhoria global da rede de transportes públicos da cidade de Lisboa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, – com captação muito significativa de novos utilizadores e consequente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substituição do TI por TC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;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</a:t>
            </a:r>
          </a:p>
          <a:p>
            <a:pPr marL="742950" lvl="1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sz="1400" b="1" dirty="0"/>
              <a:t>Melhoria do serviço de transporte público com ligação a outros interfaces – </a:t>
            </a:r>
            <a:r>
              <a:rPr lang="pt-PT" sz="1400" dirty="0"/>
              <a:t>ganhos de tempo e de competitividade económica</a:t>
            </a:r>
            <a:endParaRPr lang="pt-PT" altLang="pt-PT" sz="1400" b="1" dirty="0">
              <a:solidFill>
                <a:srgbClr val="3C3D3C"/>
              </a:solidFill>
              <a:latin typeface="+mj-lt"/>
              <a:cs typeface="Helvetica" panose="020B0604020202020204" pitchFamily="34" charset="0"/>
            </a:endParaRPr>
          </a:p>
          <a:p>
            <a:pPr marL="742950" lvl="1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Projeto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totalmente alinhado com os objetivos estratégicos, em termos de mobilidade e </a:t>
            </a:r>
            <a:r>
              <a:rPr lang="pt-PT" altLang="pt-PT" sz="1400" b="1" dirty="0" err="1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inter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mobilidade sustentável e transportes públicos (</a:t>
            </a:r>
            <a:r>
              <a:rPr lang="pt-PT" altLang="pt-PT" sz="1400" b="1" u="sng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particularmente TCSP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)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, definidos em Planos e Programas de investimentos, de âmbito nacional e regional e municipal (PNI 2030, Estratégia Regional de Lisboa – AML 2030 e Plano Metropolitano de Mobilidade Urbana Sustentável (PMMUS) da Área Metropolitana de Lisboa; </a:t>
            </a:r>
          </a:p>
          <a:p>
            <a:pPr marL="742950" lvl="1" indent="-285750" algn="just">
              <a:spcBef>
                <a:spcPts val="545"/>
              </a:spcBef>
              <a:spcAft>
                <a:spcPts val="545"/>
              </a:spcAft>
              <a:buFont typeface="Wingdings" panose="05000000000000000000" pitchFamily="2" charset="2"/>
              <a:buChar char="ü"/>
            </a:pP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Contribuição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para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cumprimento das metas nacionais e regionais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de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redução GEE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 e combate </a:t>
            </a:r>
            <a:r>
              <a:rPr lang="pt-PT" altLang="pt-PT" sz="1400" b="1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Alterações Climáticas </a:t>
            </a:r>
            <a:r>
              <a:rPr lang="pt-PT" altLang="pt-PT" sz="1400" dirty="0">
                <a:solidFill>
                  <a:srgbClr val="3C3D3C"/>
                </a:solidFill>
                <a:latin typeface="+mj-lt"/>
                <a:cs typeface="Helvetica" panose="020B0604020202020204" pitchFamily="34" charset="0"/>
              </a:rPr>
              <a:t>- incremento da mobilidade sustentável.</a:t>
            </a:r>
          </a:p>
        </p:txBody>
      </p:sp>
    </p:spTree>
    <p:extLst>
      <p:ext uri="{BB962C8B-B14F-4D97-AF65-F5344CB8AC3E}">
        <p14:creationId xmlns:p14="http://schemas.microsoft.com/office/powerpoint/2010/main" val="1340319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A14A2-9555-CDEF-5E15-7C6693808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3C62D267-69AE-6C14-296A-885BFB5AD58F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07 </a:t>
            </a:r>
            <a:r>
              <a:rPr lang="pt-PT" sz="2800" b="1" dirty="0">
                <a:solidFill>
                  <a:srgbClr val="63A433"/>
                </a:solidFill>
              </a:rPr>
              <a:t>MINIMIZAÇÃO E MONITORIZAÇÃO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EA2A0F77-E6A6-B97D-972A-B30F04DEF21B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95D40ACA-847B-0CC6-4720-EE5E18C821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9BD51EE-5411-6BEE-A055-2D16075870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492542F3-D820-EB04-A7B5-58049B7AE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11" name="Text Box 9">
            <a:extLst>
              <a:ext uri="{FF2B5EF4-FFF2-40B4-BE49-F238E27FC236}">
                <a16:creationId xmlns:a16="http://schemas.microsoft.com/office/drawing/2014/main" id="{C874BCC8-6EA6-2AC9-8241-AE32DCC67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1976870"/>
            <a:ext cx="2947452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MEDIDAS DE MINIMIZAÇÃO</a:t>
            </a: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04226575-E628-A64C-D68E-3278B2DAC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4622344"/>
            <a:ext cx="3860364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>
            <a:defPPr>
              <a:defRPr lang="en-PT"/>
            </a:defPPr>
            <a:lvl1pPr>
              <a:defRPr sz="1600" b="1">
                <a:solidFill>
                  <a:srgbClr val="014750"/>
                </a:solidFill>
                <a:latin typeface="Helvetica"/>
                <a:cs typeface="Helvetica"/>
              </a:defRPr>
            </a:lvl1pPr>
          </a:lstStyle>
          <a:p>
            <a:r>
              <a:rPr lang="pt-PT" dirty="0">
                <a:solidFill>
                  <a:srgbClr val="3C3D3C"/>
                </a:solidFill>
              </a:rPr>
              <a:t>PROGRAMAS DE MONITORIZAÇÃO</a:t>
            </a: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8894D658-CBE8-0D97-9619-E6E577EE9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036" y="5103505"/>
            <a:ext cx="10822665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0" tIns="45720" rIns="91440" bIns="45720" anchor="t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marL="200025" indent="-200025" algn="just" eaLnBrk="1" hangingPunct="1">
              <a:buFont typeface="Arial" panose="020B0604020202020204" pitchFamily="34" charset="0"/>
              <a:buChar char="•"/>
            </a:pPr>
            <a:r>
              <a:rPr lang="pt-PT" altLang="zh-CN" sz="1400" b="1" dirty="0">
                <a:solidFill>
                  <a:srgbClr val="3C3D3C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Programa de </a:t>
            </a:r>
            <a:r>
              <a:rPr lang="pt-PT" altLang="zh-CN" sz="1400" b="1" dirty="0">
                <a:solidFill>
                  <a:srgbClr val="3C3D3C"/>
                </a:solidFill>
                <a:latin typeface="Helvetica" panose="020B0604020202020204" pitchFamily="34" charset="0"/>
                <a:ea typeface="宋体" panose="02010600030101010101" pitchFamily="2" charset="-122"/>
                <a:cs typeface="Helvetica" panose="020B0604020202020204" pitchFamily="34" charset="0"/>
              </a:rPr>
              <a:t>monitorização do</a:t>
            </a:r>
            <a:r>
              <a:rPr lang="pt-PT" altLang="zh-CN" sz="1400" b="1" dirty="0">
                <a:solidFill>
                  <a:srgbClr val="3C3D3C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AMBIENTE SONORO (Ruído e Vibrações)</a:t>
            </a:r>
            <a:endParaRPr lang="pt-PT" altLang="zh-CN" sz="1400" b="1" u="sng" dirty="0">
              <a:solidFill>
                <a:srgbClr val="3C3D3C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44232932-D3BE-1B8A-0B0A-C37C55146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885" y="2329963"/>
            <a:ext cx="4507020" cy="203023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0" tIns="45720" rIns="91440" bIns="45720" anchor="t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marL="200025" indent="-200025" algn="just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t-PT" altLang="zh-CN" sz="1400" b="1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Medidas de </a:t>
            </a:r>
            <a:r>
              <a:rPr lang="pt-PT" altLang="zh-CN" sz="1400" b="1" u="sng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Gestão Ambiental</a:t>
            </a:r>
            <a:r>
              <a:rPr lang="pt-PT" altLang="zh-CN" sz="1400" b="1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 na fase de obra: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Implantação e gestão de estaleiros;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Circulação de máquinas e transporte de materiais;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Gestão de produtos, efluentes e resíduos;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Emissões de ruído;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Acessos à obra e desvios de tráfego;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Atendimento ao público.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4D807A22-013A-1B3D-4FF5-BD9DDF689A7A}"/>
              </a:ext>
            </a:extLst>
          </p:cNvPr>
          <p:cNvSpPr txBox="1"/>
          <p:nvPr/>
        </p:nvSpPr>
        <p:spPr>
          <a:xfrm>
            <a:off x="6240016" y="2329963"/>
            <a:ext cx="5313686" cy="1750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00025" indent="-200025" algn="just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pt-PT" altLang="zh-CN" sz="1400" b="1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Medidas </a:t>
            </a:r>
            <a:r>
              <a:rPr lang="pt-PT" altLang="zh-CN" sz="1400" b="1" u="sng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Específicas</a:t>
            </a:r>
            <a:r>
              <a:rPr lang="pt-PT" altLang="zh-CN" sz="1400" b="1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 para o processo construtivo: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Salvaguarda dos elementos patrimoniais próximos;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r>
              <a:rPr lang="pt-PT" altLang="zh-CN" sz="1400" dirty="0">
                <a:solidFill>
                  <a:srgbClr val="3C3D3C"/>
                </a:solidFill>
                <a:latin typeface="+mj-lt"/>
                <a:ea typeface="宋体" panose="02010600030101010101" pitchFamily="2" charset="-122"/>
                <a:cs typeface="Helvetica" panose="020B0604020202020204" pitchFamily="34" charset="0"/>
              </a:rPr>
              <a:t>Preservação máxima dos exemplares arbóreos necessários transplantar.</a:t>
            </a: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endParaRPr lang="pt-PT" altLang="zh-CN" sz="1400" dirty="0">
              <a:solidFill>
                <a:srgbClr val="3C3D3C"/>
              </a:solidFill>
              <a:latin typeface="+mj-lt"/>
              <a:ea typeface="宋体" panose="02010600030101010101" pitchFamily="2" charset="-122"/>
              <a:cs typeface="Helvetica" panose="020B0604020202020204" pitchFamily="34" charset="0"/>
            </a:endParaRPr>
          </a:p>
          <a:p>
            <a:pPr marL="537210" lvl="1" indent="-285750" algn="just" eaLnBrk="1" hangingPunct="1">
              <a:lnSpc>
                <a:spcPct val="130000"/>
              </a:lnSpc>
              <a:buFont typeface="Wingdings" panose="05000000000000000000" pitchFamily="2" charset="2"/>
              <a:buChar char="ü"/>
            </a:pPr>
            <a:endParaRPr lang="pt-PT" altLang="zh-CN" sz="1400" dirty="0">
              <a:solidFill>
                <a:srgbClr val="3C3D3C"/>
              </a:solidFill>
              <a:latin typeface="+mj-lt"/>
              <a:ea typeface="宋体" panose="02010600030101010101" pitchFamily="2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7814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ADDAE-8EA3-51ED-54A7-FC8805750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149535FF-1779-9733-EBE8-74AF5917ADBF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08 </a:t>
            </a:r>
            <a:r>
              <a:rPr lang="pt-PT" sz="2800" b="1" dirty="0">
                <a:solidFill>
                  <a:srgbClr val="63A433"/>
                </a:solidFill>
              </a:rPr>
              <a:t>COMPARAÇÃO DE ALTERNATIVAS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23842D24-9348-1EC7-43BD-67DDA8C8D3F8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62D1CB7E-8300-67BF-9E84-8EA9A0D1BA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1B0B1C8-2B21-2BF5-D397-9FBEBE27AF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8385AF9A-0571-CEC1-65BB-99B2D3CF5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0CAB39-FDF7-A59C-0BBC-75A2F8943DDA}"/>
              </a:ext>
            </a:extLst>
          </p:cNvPr>
          <p:cNvSpPr txBox="1"/>
          <p:nvPr/>
        </p:nvSpPr>
        <p:spPr>
          <a:xfrm>
            <a:off x="391313" y="2409127"/>
            <a:ext cx="4079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dirty="0"/>
              <a:t>Consulta de um painel de 16 elementos</a:t>
            </a:r>
          </a:p>
          <a:p>
            <a:pPr algn="ctr"/>
            <a:r>
              <a:rPr lang="pt-PT" dirty="0"/>
              <a:t>para </a:t>
            </a:r>
            <a:r>
              <a:rPr lang="pt-PT" b="1" dirty="0"/>
              <a:t>ponderação</a:t>
            </a:r>
            <a:r>
              <a:rPr lang="pt-PT" dirty="0"/>
              <a:t> dos fatores ambientais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57DC4E-956C-20E2-D7C9-8A0A5F04C511}"/>
              </a:ext>
            </a:extLst>
          </p:cNvPr>
          <p:cNvSpPr txBox="1"/>
          <p:nvPr/>
        </p:nvSpPr>
        <p:spPr>
          <a:xfrm>
            <a:off x="771534" y="3396563"/>
            <a:ext cx="3319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/>
              <a:t>Tendo sida dada maior importância à: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600" dirty="0"/>
              <a:t>Socioeconomia;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600" dirty="0"/>
              <a:t>Ambiente sonoro;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sz="1600" dirty="0"/>
              <a:t>Ordenamento e condicionantes.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CBFC39-FCF2-EC83-3264-710CB3FA6731}"/>
              </a:ext>
            </a:extLst>
          </p:cNvPr>
          <p:cNvSpPr txBox="1"/>
          <p:nvPr/>
        </p:nvSpPr>
        <p:spPr>
          <a:xfrm>
            <a:off x="5713229" y="1733941"/>
            <a:ext cx="4916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/>
              <a:t>Avaliação dos impactes para cada fator ambiental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6A70FE-7DCE-C0B7-260D-BA4E488ED817}"/>
              </a:ext>
            </a:extLst>
          </p:cNvPr>
          <p:cNvSpPr txBox="1"/>
          <p:nvPr/>
        </p:nvSpPr>
        <p:spPr>
          <a:xfrm>
            <a:off x="6528048" y="2365670"/>
            <a:ext cx="1105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dirty="0"/>
              <a:t>Negativos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E98944-00B7-3504-D637-99268102F638}"/>
              </a:ext>
            </a:extLst>
          </p:cNvPr>
          <p:cNvSpPr txBox="1"/>
          <p:nvPr/>
        </p:nvSpPr>
        <p:spPr>
          <a:xfrm>
            <a:off x="8579080" y="2362960"/>
            <a:ext cx="1006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dirty="0"/>
              <a:t>Positivos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30C75B-C486-7AED-E021-DF0A6254CD31}"/>
              </a:ext>
            </a:extLst>
          </p:cNvPr>
          <p:cNvSpPr txBox="1"/>
          <p:nvPr/>
        </p:nvSpPr>
        <p:spPr>
          <a:xfrm>
            <a:off x="5757603" y="3028310"/>
            <a:ext cx="4827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dirty="0"/>
              <a:t>Com e sem medidas de minimização/potenciação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AEE8E40-9C86-5C5E-44BA-018364D446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8680" y="3789040"/>
            <a:ext cx="5965831" cy="2907784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2676EBB-1A3E-7D33-6DB3-14B6B0A8F798}"/>
              </a:ext>
            </a:extLst>
          </p:cNvPr>
          <p:cNvCxnSpPr>
            <a:cxnSpLocks/>
            <a:stCxn id="2" idx="2"/>
            <a:endCxn id="3" idx="0"/>
          </p:cNvCxnSpPr>
          <p:nvPr/>
        </p:nvCxnSpPr>
        <p:spPr>
          <a:xfrm>
            <a:off x="2431198" y="3055458"/>
            <a:ext cx="0" cy="34110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6C9D45C9-73B8-6929-B87D-DFDA3DE24784}"/>
              </a:ext>
            </a:extLst>
          </p:cNvPr>
          <p:cNvCxnSpPr>
            <a:stCxn id="9" idx="2"/>
            <a:endCxn id="10" idx="0"/>
          </p:cNvCxnSpPr>
          <p:nvPr/>
        </p:nvCxnSpPr>
        <p:spPr>
          <a:xfrm rot="5400000">
            <a:off x="7495094" y="1689168"/>
            <a:ext cx="262397" cy="1090607"/>
          </a:xfrm>
          <a:prstGeom prst="bentConnector3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D475A493-FFFC-41BA-68AC-BBBF565BA137}"/>
              </a:ext>
            </a:extLst>
          </p:cNvPr>
          <p:cNvCxnSpPr>
            <a:stCxn id="9" idx="2"/>
            <a:endCxn id="11" idx="0"/>
          </p:cNvCxnSpPr>
          <p:nvPr/>
        </p:nvCxnSpPr>
        <p:spPr>
          <a:xfrm rot="16200000" flipH="1">
            <a:off x="8497166" y="1777701"/>
            <a:ext cx="259687" cy="910829"/>
          </a:xfrm>
          <a:prstGeom prst="bentConnector3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38645D95-26C6-8987-EE93-EB0863A2628D}"/>
              </a:ext>
            </a:extLst>
          </p:cNvPr>
          <p:cNvCxnSpPr>
            <a:stCxn id="10" idx="2"/>
            <a:endCxn id="12" idx="0"/>
          </p:cNvCxnSpPr>
          <p:nvPr/>
        </p:nvCxnSpPr>
        <p:spPr>
          <a:xfrm rot="16200000" flipH="1">
            <a:off x="7479639" y="2336351"/>
            <a:ext cx="293308" cy="1090610"/>
          </a:xfrm>
          <a:prstGeom prst="bentConnector3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05B18C16-B261-8B56-8B08-AC0189DD10E1}"/>
              </a:ext>
            </a:extLst>
          </p:cNvPr>
          <p:cNvCxnSpPr>
            <a:stCxn id="11" idx="2"/>
            <a:endCxn id="12" idx="0"/>
          </p:cNvCxnSpPr>
          <p:nvPr/>
        </p:nvCxnSpPr>
        <p:spPr>
          <a:xfrm rot="5400000">
            <a:off x="8479002" y="2424888"/>
            <a:ext cx="296018" cy="910826"/>
          </a:xfrm>
          <a:prstGeom prst="bentConnector3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4D03BE3-A93D-EE83-318E-D4DF75E62622}"/>
              </a:ext>
            </a:extLst>
          </p:cNvPr>
          <p:cNvCxnSpPr>
            <a:cxnSpLocks/>
            <a:stCxn id="12" idx="2"/>
          </p:cNvCxnSpPr>
          <p:nvPr/>
        </p:nvCxnSpPr>
        <p:spPr>
          <a:xfrm flipH="1">
            <a:off x="8171593" y="3397642"/>
            <a:ext cx="5" cy="29330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80AF20B7-6BED-009E-C41D-81E612D75560}"/>
              </a:ext>
            </a:extLst>
          </p:cNvPr>
          <p:cNvCxnSpPr>
            <a:cxnSpLocks/>
            <a:stCxn id="3" idx="3"/>
          </p:cNvCxnSpPr>
          <p:nvPr/>
        </p:nvCxnSpPr>
        <p:spPr>
          <a:xfrm flipV="1">
            <a:off x="4090862" y="3544296"/>
            <a:ext cx="4025483" cy="390876"/>
          </a:xfrm>
          <a:prstGeom prst="bentConnector3">
            <a:avLst>
              <a:gd name="adj1" fmla="val 23972"/>
            </a:avLst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8A2EBA87-FE7D-0218-F928-5AEC6A52106F}"/>
              </a:ext>
            </a:extLst>
          </p:cNvPr>
          <p:cNvSpPr/>
          <p:nvPr/>
        </p:nvSpPr>
        <p:spPr>
          <a:xfrm>
            <a:off x="5757603" y="4473781"/>
            <a:ext cx="986469" cy="1403491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96256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58445-60A1-5300-D271-1F2FBF675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5">
            <a:extLst>
              <a:ext uri="{FF2B5EF4-FFF2-40B4-BE49-F238E27FC236}">
                <a16:creationId xmlns:a16="http://schemas.microsoft.com/office/drawing/2014/main" id="{7428F433-693D-ABDE-A6D6-782839CC868B}"/>
              </a:ext>
            </a:extLst>
          </p:cNvPr>
          <p:cNvSpPr txBox="1"/>
          <p:nvPr/>
        </p:nvSpPr>
        <p:spPr>
          <a:xfrm>
            <a:off x="1138269" y="836712"/>
            <a:ext cx="104154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5200" dirty="0">
                <a:solidFill>
                  <a:srgbClr val="63A433"/>
                </a:solidFill>
              </a:rPr>
              <a:t>09 </a:t>
            </a:r>
            <a:r>
              <a:rPr lang="pt-PT" sz="2800" b="1" dirty="0">
                <a:solidFill>
                  <a:srgbClr val="63A433"/>
                </a:solidFill>
              </a:rPr>
              <a:t>CONCLUSÕES</a:t>
            </a:r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B7FDFF6F-B99A-3F71-891E-32A34DDC6817}"/>
              </a:ext>
            </a:extLst>
          </p:cNvPr>
          <p:cNvCxnSpPr/>
          <p:nvPr/>
        </p:nvCxnSpPr>
        <p:spPr>
          <a:xfrm>
            <a:off x="983432" y="974334"/>
            <a:ext cx="2438" cy="852531"/>
          </a:xfrm>
          <a:prstGeom prst="line">
            <a:avLst/>
          </a:prstGeom>
          <a:ln w="44450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agem 5">
            <a:extLst>
              <a:ext uri="{FF2B5EF4-FFF2-40B4-BE49-F238E27FC236}">
                <a16:creationId xmlns:a16="http://schemas.microsoft.com/office/drawing/2014/main" id="{FDD61E18-4AEC-9167-67B6-FE8A6A91E3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16" y="215128"/>
            <a:ext cx="1403568" cy="4399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D4E965C-AC66-4F54-5C18-6780C604A6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4" descr="logo-profico.png">
            <a:extLst>
              <a:ext uri="{FF2B5EF4-FFF2-40B4-BE49-F238E27FC236}">
                <a16:creationId xmlns:a16="http://schemas.microsoft.com/office/drawing/2014/main" id="{959631AE-C952-D5BB-A69D-BE33ECCA9F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pic>
        <p:nvPicPr>
          <p:cNvPr id="11" name="Picture 14" descr="icone8.png">
            <a:extLst>
              <a:ext uri="{FF2B5EF4-FFF2-40B4-BE49-F238E27FC236}">
                <a16:creationId xmlns:a16="http://schemas.microsoft.com/office/drawing/2014/main" id="{DCFFCA7E-CE15-B70A-104A-884E8F4E98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43746" y="1556792"/>
            <a:ext cx="468986" cy="419278"/>
          </a:xfrm>
          <a:prstGeom prst="rect">
            <a:avLst/>
          </a:prstGeom>
        </p:spPr>
      </p:pic>
      <p:sp>
        <p:nvSpPr>
          <p:cNvPr id="13" name="CaixaDeTexto 13">
            <a:extLst>
              <a:ext uri="{FF2B5EF4-FFF2-40B4-BE49-F238E27FC236}">
                <a16:creationId xmlns:a16="http://schemas.microsoft.com/office/drawing/2014/main" id="{9FE6091D-6843-9F37-04F5-3069E6DE656F}"/>
              </a:ext>
            </a:extLst>
          </p:cNvPr>
          <p:cNvSpPr txBox="1"/>
          <p:nvPr/>
        </p:nvSpPr>
        <p:spPr>
          <a:xfrm>
            <a:off x="997299" y="1981006"/>
            <a:ext cx="10415433" cy="46618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noAutofit/>
          </a:bodyPr>
          <a:lstStyle/>
          <a:p>
            <a:pPr algn="just" eaLnBrk="0" fontAlgn="base" hangingPunc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Considerando a </a:t>
            </a:r>
            <a:r>
              <a:rPr lang="pt-PT" sz="1400" u="sng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implementação das medidas de minimização e os programas de monitorização propostos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no EIA, e eventuais medidas adicionais propostas pelas entidades com responsabilidades na matéria, </a:t>
            </a: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é, assim, </a:t>
            </a:r>
            <a:r>
              <a:rPr lang="pt-PT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assegurada a viabilização e compatibilização da execução do projeto com os valores em presença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, considerando-se que as soluções alternativas para o Projeto da Extensão do Serviço do Elétrico Rápido ao Parque do Tejo se afiguram </a:t>
            </a:r>
            <a:r>
              <a:rPr lang="pt-PT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ambientalmente viáveis</a:t>
            </a:r>
            <a:r>
              <a:rPr lang="pt-PT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e o </a:t>
            </a:r>
            <a:r>
              <a:rPr lang="pt-PT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processo construtivo totalmente realizável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pt-PT" sz="1400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  <a:buNone/>
            </a:pP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 comparação ambiental, territorial e socioeconómica dos Traçados alternativos, identificou o </a:t>
            </a:r>
            <a:r>
              <a:rPr lang="pt-PT" sz="16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Traçado de Referência</a:t>
            </a:r>
            <a:r>
              <a:rPr lang="pt-PT" sz="16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pt-PT" sz="1400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como sendo a solução mais favorável, </a:t>
            </a:r>
            <a:r>
              <a:rPr lang="pt-PT" sz="1400" b="1" dirty="0">
                <a:solidFill>
                  <a:srgbClr val="3C3D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algo natural já que este foi fruto de um processo iterativo, desenvolvido em equipa na procura da melhor solução de traçado.</a:t>
            </a:r>
          </a:p>
          <a:p>
            <a:pPr algn="just">
              <a:spcAft>
                <a:spcPts val="1000"/>
              </a:spcAft>
              <a:buNone/>
            </a:pPr>
            <a:endParaRPr lang="pt-PT" sz="1400" b="1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  <a:buNone/>
            </a:pPr>
            <a:endParaRPr lang="pt-PT" sz="1400" b="1" dirty="0">
              <a:solidFill>
                <a:srgbClr val="3C3D3C"/>
              </a:solidFill>
              <a:effectLst/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000"/>
              </a:spcAft>
              <a:buNone/>
            </a:pPr>
            <a:r>
              <a:rPr lang="pt-PT" sz="1400" b="1" dirty="0">
                <a:solidFill>
                  <a:srgbClr val="3C3D3C"/>
                </a:solidFill>
                <a:effectLst/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pt-PT" sz="1400" b="1" dirty="0">
              <a:solidFill>
                <a:srgbClr val="3C3D3C"/>
              </a:solidFill>
              <a:latin typeface="Calibri" panose="020F050202020403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1000"/>
              </a:spcAft>
              <a:buNone/>
            </a:pPr>
            <a:r>
              <a:rPr lang="pt-PT" sz="1600" b="1" dirty="0">
                <a:solidFill>
                  <a:srgbClr val="3C3D3C"/>
                </a:solidFill>
                <a:latin typeface="Trebuchet MS" panose="020B0603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pt-PT" sz="1600" b="1" dirty="0">
                <a:solidFill>
                  <a:srgbClr val="104862"/>
                </a:solidFill>
                <a:latin typeface="Trebuchet MS" panose="020B0603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Nunca descurando as considerações base do projeto </a:t>
            </a:r>
          </a:p>
          <a:p>
            <a:pPr algn="ctr">
              <a:spcAft>
                <a:spcPts val="1000"/>
              </a:spcAft>
              <a:buNone/>
            </a:pPr>
            <a:r>
              <a:rPr lang="pt-PT" sz="1600" b="1" dirty="0">
                <a:solidFill>
                  <a:srgbClr val="104862"/>
                </a:solidFill>
                <a:latin typeface="Trebuchet MS" panose="020B060302020202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- preocupação com o espaço público, com os modos suaves, com a estrutura verde da cidade, com as infraestruturas enterradas e a interligação com o restante ecossistema de transportes -</a:t>
            </a:r>
            <a:endParaRPr lang="pt-PT" sz="1600" dirty="0">
              <a:solidFill>
                <a:srgbClr val="104862"/>
              </a:solidFill>
              <a:effectLst/>
              <a:latin typeface="Trebuchet MS" panose="020B0603020202020204" pitchFamily="34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eta: Para Baixo 13">
            <a:extLst>
              <a:ext uri="{FF2B5EF4-FFF2-40B4-BE49-F238E27FC236}">
                <a16:creationId xmlns:a16="http://schemas.microsoft.com/office/drawing/2014/main" id="{D6588521-66E2-10E5-F5F6-6266F9E262C8}"/>
              </a:ext>
            </a:extLst>
          </p:cNvPr>
          <p:cNvSpPr/>
          <p:nvPr/>
        </p:nvSpPr>
        <p:spPr>
          <a:xfrm>
            <a:off x="5536916" y="4293096"/>
            <a:ext cx="1118168" cy="1123958"/>
          </a:xfrm>
          <a:prstGeom prst="downArrow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4631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mposicao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3148460"/>
            <a:ext cx="5526208" cy="370954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98CFF71-5435-F3C4-35CC-B980B04AA55A}"/>
              </a:ext>
            </a:extLst>
          </p:cNvPr>
          <p:cNvSpPr txBox="1"/>
          <p:nvPr/>
        </p:nvSpPr>
        <p:spPr>
          <a:xfrm>
            <a:off x="2495600" y="2592304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63A433"/>
                </a:solidFill>
              </a:rPr>
              <a:t>Obrigado/a!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E5F69A06-217D-94F0-9284-E5171AA6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0" t="22209" r="7226" b="19704"/>
          <a:stretch/>
        </p:blipFill>
        <p:spPr bwMode="auto">
          <a:xfrm>
            <a:off x="9082424" y="394369"/>
            <a:ext cx="1285240" cy="3238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4" descr="logo-profico.png">
            <a:extLst>
              <a:ext uri="{FF2B5EF4-FFF2-40B4-BE49-F238E27FC236}">
                <a16:creationId xmlns:a16="http://schemas.microsoft.com/office/drawing/2014/main" id="{61236994-FC3C-8412-764C-DA49E0D41E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812" y="332656"/>
            <a:ext cx="972891" cy="40459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F0D5758-AD3B-6F53-9EBF-A66A2C4961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952" y="293272"/>
            <a:ext cx="1719810" cy="53904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08C86EE-24F3-5D18-BC3F-65D37F614A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931" y="332656"/>
            <a:ext cx="1402373" cy="442584"/>
          </a:xfrm>
          <a:prstGeom prst="rect">
            <a:avLst/>
          </a:prstGeom>
        </p:spPr>
      </p:pic>
      <p:pic>
        <p:nvPicPr>
          <p:cNvPr id="7" name="Imagem 6" descr="Uma imagem com texto, circuito, eletrónica&#10;&#10;Descrição gerada automaticamente">
            <a:extLst>
              <a:ext uri="{FF2B5EF4-FFF2-40B4-BE49-F238E27FC236}">
                <a16:creationId xmlns:a16="http://schemas.microsoft.com/office/drawing/2014/main" id="{192E679F-4047-ED8F-C4A5-8EEEE334705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" r="70163"/>
          <a:stretch>
            <a:fillRect/>
          </a:stretch>
        </p:blipFill>
        <p:spPr>
          <a:xfrm>
            <a:off x="0" y="3573016"/>
            <a:ext cx="2682367" cy="349231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3C3D3C"/>
      </a:dk1>
      <a:lt1>
        <a:sysClr val="window" lastClr="FFFFFF"/>
      </a:lt1>
      <a:dk2>
        <a:srgbClr val="63A433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7569</TotalTime>
  <Words>6736</Words>
  <Application>Microsoft Office PowerPoint</Application>
  <PresentationFormat>Ecrã Panorâmico</PresentationFormat>
  <Paragraphs>602</Paragraphs>
  <Slides>50</Slides>
  <Notes>18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50</vt:i4>
      </vt:variant>
    </vt:vector>
  </HeadingPairs>
  <TitlesOfParts>
    <vt:vector size="58" baseType="lpstr">
      <vt:lpstr>Arial</vt:lpstr>
      <vt:lpstr>Calibri</vt:lpstr>
      <vt:lpstr>Courier New</vt:lpstr>
      <vt:lpstr>Helvetica</vt:lpstr>
      <vt:lpstr>Symbol</vt:lpstr>
      <vt:lpstr>Trebuchet MS</vt:lpstr>
      <vt:lpstr>Wingdings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André Teixeira</dc:creator>
  <cp:lastModifiedBy>Elisabete Rodrigues</cp:lastModifiedBy>
  <cp:revision>119</cp:revision>
  <dcterms:created xsi:type="dcterms:W3CDTF">2012-03-08T23:22:17Z</dcterms:created>
  <dcterms:modified xsi:type="dcterms:W3CDTF">2026-05-21T14:54:19Z</dcterms:modified>
</cp:coreProperties>
</file>